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5"/>
  </p:notesMasterIdLst>
  <p:handoutMasterIdLst>
    <p:handoutMasterId r:id="rId26"/>
  </p:handoutMasterIdLst>
  <p:sldIdLst>
    <p:sldId id="256" r:id="rId2"/>
    <p:sldId id="259" r:id="rId3"/>
    <p:sldId id="307" r:id="rId4"/>
    <p:sldId id="335" r:id="rId5"/>
    <p:sldId id="298" r:id="rId6"/>
    <p:sldId id="257" r:id="rId7"/>
    <p:sldId id="326" r:id="rId8"/>
    <p:sldId id="299" r:id="rId9"/>
    <p:sldId id="296" r:id="rId10"/>
    <p:sldId id="297" r:id="rId11"/>
    <p:sldId id="302" r:id="rId12"/>
    <p:sldId id="318" r:id="rId13"/>
    <p:sldId id="319" r:id="rId14"/>
    <p:sldId id="300" r:id="rId15"/>
    <p:sldId id="341" r:id="rId16"/>
    <p:sldId id="337" r:id="rId17"/>
    <p:sldId id="343" r:id="rId18"/>
    <p:sldId id="344" r:id="rId19"/>
    <p:sldId id="345" r:id="rId20"/>
    <p:sldId id="346" r:id="rId21"/>
    <p:sldId id="301" r:id="rId22"/>
    <p:sldId id="303" r:id="rId23"/>
    <p:sldId id="278" r:id="rId24"/>
  </p:sldIdLst>
  <p:sldSz cx="9144000" cy="5143500" type="screen16x9"/>
  <p:notesSz cx="6858000" cy="9144000"/>
  <p:embeddedFontLst>
    <p:embeddedFont>
      <p:font typeface="Arvo" panose="02020500000000000000" charset="0"/>
      <p:regular r:id="rId27"/>
      <p:bold r:id="rId28"/>
      <p:italic r:id="rId29"/>
      <p:boldItalic r:id="rId30"/>
    </p:embeddedFont>
    <p:embeddedFont>
      <p:font typeface="Cambria Math" panose="02040503050406030204" pitchFamily="18" charset="0"/>
      <p:regular r:id="rId31"/>
    </p:embeddedFont>
    <p:embeddedFont>
      <p:font typeface="Franklin Gothic Book" panose="020B0503020102020204" pitchFamily="34" charset="0"/>
      <p:regular r:id="rId32"/>
      <p:italic r:id="rId33"/>
    </p:embeddedFont>
    <p:embeddedFont>
      <p:font typeface="Roboto Condensed" panose="02000000000000000000" pitchFamily="2" charset="0"/>
      <p:regular r:id="rId34"/>
      <p:bold r:id="rId35"/>
      <p:italic r:id="rId36"/>
      <p:boldItalic r:id="rId37"/>
    </p:embeddedFont>
    <p:embeddedFont>
      <p:font typeface="Roboto Condensed Light" panose="02000000000000000000" pitchFamily="2" charset="0"/>
      <p:regular r:id="rId38"/>
      <p:bold r:id="rId39"/>
      <p:italic r:id="rId40"/>
      <p:boldItalic r:id="rId41"/>
    </p:embeddedFont>
    <p:embeddedFont>
      <p:font typeface="細明體-ExtB" panose="02020500000000000000" pitchFamily="18" charset="-120"/>
      <p:regular r:id="rId42"/>
    </p:embeddedFont>
    <p:embeddedFont>
      <p:font typeface="微軟正黑體" panose="020B0604030504040204" pitchFamily="34" charset="-12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善治 陳" initials="善治" lastIdx="1" clrIdx="0">
    <p:extLst>
      <p:ext uri="{19B8F6BF-5375-455C-9EA6-DF929625EA0E}">
        <p15:presenceInfo xmlns:p15="http://schemas.microsoft.com/office/powerpoint/2012/main" userId="52a926abf3ce7b2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7" autoAdjust="0"/>
    <p:restoredTop sz="68625" autoAdjust="0"/>
  </p:normalViewPr>
  <p:slideViewPr>
    <p:cSldViewPr snapToGrid="0">
      <p:cViewPr varScale="1">
        <p:scale>
          <a:sx n="77" d="100"/>
          <a:sy n="77" d="100"/>
        </p:scale>
        <p:origin x="188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3C025B25-1DA2-4DD9-A14C-9325C6C324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7EE92139-E289-4071-AC0C-1BE952C144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53B9EF-27D7-4AA7-BC49-D29FD357137F}" type="datetime5">
              <a:rPr lang="zh-TW" altLang="en-US" smtClean="0"/>
              <a:t>2023年3月2日星期四</a:t>
            </a:fld>
            <a:endParaRPr lang="zh-TW" altLang="en-US"/>
          </a:p>
        </p:txBody>
      </p:sp>
      <p:sp>
        <p:nvSpPr>
          <p:cNvPr id="4" name="頁尾版面配置區 3">
            <a:extLst>
              <a:ext uri="{FF2B5EF4-FFF2-40B4-BE49-F238E27FC236}">
                <a16:creationId xmlns:a16="http://schemas.microsoft.com/office/drawing/2014/main" id="{8114E57D-46BC-4F1F-BF63-14C49DF825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8448E4EB-1EE9-457E-B9DC-E1399E6044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BB430A-4C2F-4BBE-B9FA-12F640785501}" type="slidenum">
              <a:rPr lang="zh-TW" altLang="en-US" smtClean="0"/>
              <a:t>‹#›</a:t>
            </a:fld>
            <a:endParaRPr lang="zh-TW" altLang="en-US"/>
          </a:p>
        </p:txBody>
      </p:sp>
    </p:spTree>
    <p:extLst>
      <p:ext uri="{BB962C8B-B14F-4D97-AF65-F5344CB8AC3E}">
        <p14:creationId xmlns:p14="http://schemas.microsoft.com/office/powerpoint/2010/main" val="232292014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sldNum="0"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Automotive Innovation</a:t>
            </a:r>
            <a:r>
              <a:rPr lang="zh-TW" altLang="en-US" dirty="0"/>
              <a:t>汽車創新</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21875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14929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mc:AlternateContent xmlns:mc="http://schemas.openxmlformats.org/markup-compatibility/2006" xmlns:a14="http://schemas.microsoft.com/office/drawing/2010/main">
        <mc:Choice Requires="a14">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Font typeface="+mj-lt"/>
                  <a:buAutoNum type="arabicPeriod"/>
                </a:pPr>
                <a:r>
                  <a:rPr lang="en-US" altLang="zh-TW" dirty="0"/>
                  <a:t>ACC </a:t>
                </a:r>
                <a:r>
                  <a:rPr lang="zh-TW" altLang="en-US" dirty="0"/>
                  <a:t>的可信度由七個問題</a:t>
                </a:r>
                <a:r>
                  <a:rPr lang="en-US" altLang="zh-TW" dirty="0"/>
                  <a:t>(</a:t>
                </a:r>
                <a:r>
                  <a:rPr lang="zh-TW" altLang="en-US" dirty="0"/>
                  <a:t>見附錄 </a:t>
                </a:r>
                <a:r>
                  <a:rPr lang="en-US" altLang="zh-TW" dirty="0"/>
                  <a:t>A)</a:t>
                </a:r>
                <a:r>
                  <a:rPr lang="zh-TW" altLang="en-US" dirty="0"/>
                  <a:t>和 </a:t>
                </a:r>
                <a:r>
                  <a:rPr lang="en-US" altLang="zh-TW" dirty="0"/>
                  <a:t>7 </a:t>
                </a:r>
                <a:r>
                  <a:rPr lang="zh-TW" altLang="en-US" dirty="0"/>
                  <a:t>分李克特式量表</a:t>
                </a:r>
                <a:r>
                  <a:rPr lang="en-US" altLang="zh-TW" dirty="0"/>
                  <a:t>(1 = </a:t>
                </a:r>
                <a:r>
                  <a:rPr lang="zh-TW" altLang="en-US" dirty="0"/>
                  <a:t>完全不同意，</a:t>
                </a:r>
                <a:r>
                  <a:rPr lang="en-US" altLang="zh-TW" dirty="0"/>
                  <a:t>7 = </a:t>
                </a:r>
                <a:r>
                  <a:rPr lang="zh-TW" altLang="en-US" dirty="0"/>
                  <a:t>完全同意</a:t>
                </a:r>
                <a:r>
                  <a:rPr lang="en-US" altLang="zh-TW" dirty="0"/>
                  <a:t>)</a:t>
                </a:r>
                <a:r>
                  <a:rPr lang="zh-TW" altLang="en-US" dirty="0"/>
                  <a:t>來衡量。 </a:t>
                </a:r>
                <a:endParaRPr lang="en-US" altLang="zh-TW" dirty="0"/>
              </a:p>
              <a:p>
                <a:pPr marL="228600" lvl="0" indent="-228600" algn="l" rtl="0">
                  <a:spcBef>
                    <a:spcPts val="0"/>
                  </a:spcBef>
                  <a:spcAft>
                    <a:spcPts val="0"/>
                  </a:spcAft>
                  <a:buFont typeface="+mj-lt"/>
                  <a:buAutoNum type="arabicPeriod"/>
                </a:pPr>
                <a:r>
                  <a:rPr lang="en-US" altLang="zh-TW" dirty="0"/>
                  <a:t>ACC </a:t>
                </a:r>
                <a:r>
                  <a:rPr lang="zh-TW" altLang="en-US" dirty="0"/>
                  <a:t>的可接受性通過 </a:t>
                </a:r>
                <a:r>
                  <a:rPr lang="en-US" altLang="zh-TW" dirty="0"/>
                  <a:t>26 </a:t>
                </a:r>
                <a:r>
                  <a:rPr lang="zh-TW" altLang="en-US" dirty="0"/>
                  <a:t>個問題</a:t>
                </a:r>
                <a:r>
                  <a:rPr lang="en-US" altLang="zh-TW" dirty="0"/>
                  <a:t>(</a:t>
                </a:r>
                <a:r>
                  <a:rPr lang="zh-TW" altLang="en-US" dirty="0"/>
                  <a:t>見附錄 </a:t>
                </a:r>
                <a:r>
                  <a:rPr lang="en-US" altLang="zh-TW" dirty="0"/>
                  <a:t>B)</a:t>
                </a:r>
                <a:r>
                  <a:rPr lang="zh-TW" altLang="en-US" dirty="0"/>
                  <a:t>和 </a:t>
                </a:r>
                <a:r>
                  <a:rPr lang="en-US" altLang="zh-TW" dirty="0"/>
                  <a:t>7 </a:t>
                </a:r>
                <a:r>
                  <a:rPr lang="zh-TW" altLang="en-US" dirty="0"/>
                  <a:t>點李克特式量表來衡量。</a:t>
                </a:r>
                <a:endParaRPr lang="en-US" altLang="zh-TW" dirty="0"/>
              </a:p>
              <a:p>
                <a:pPr marL="228600" lvl="0" indent="-228600" algn="l" rtl="0">
                  <a:spcBef>
                    <a:spcPts val="0"/>
                  </a:spcBef>
                  <a:spcAft>
                    <a:spcPts val="0"/>
                  </a:spcAft>
                  <a:buFont typeface="+mj-lt"/>
                  <a:buAutoNum type="arabicPeriod"/>
                </a:pPr>
                <a:endParaRPr lang="en-US" altLang="zh-TW" dirty="0"/>
              </a:p>
              <a:p>
                <a:r>
                  <a:rPr lang="zh-TW" altLang="en-US" dirty="0"/>
                  <a:t>我們承認只有信息的 </a:t>
                </a:r>
                <a:r>
                  <a:rPr lang="fr-FR" altLang="zh-TW" dirty="0"/>
                  <a:t>ACC </a:t>
                </a:r>
                <a:r>
                  <a:rPr lang="zh-TW" altLang="en-US" dirty="0"/>
                  <a:t>系統。 </a:t>
                </a:r>
                <a:r>
                  <a:rPr lang="fr-FR" altLang="zh-TW" dirty="0"/>
                  <a:t>ACCinfo </a:t>
                </a:r>
                <a:r>
                  <a:rPr lang="zh-TW" altLang="en-US" dirty="0"/>
                  <a:t>可以認為不是 </a:t>
                </a:r>
                <a:r>
                  <a:rPr lang="fr-FR" altLang="zh-TW" dirty="0"/>
                  <a:t>ACC</a:t>
                </a:r>
                <a:r>
                  <a:rPr lang="zh-TW" altLang="fr-FR" dirty="0"/>
                  <a:t>，</a:t>
                </a:r>
                <a:r>
                  <a:rPr lang="zh-TW" altLang="en-US" dirty="0"/>
                  <a:t>因為 </a:t>
                </a:r>
                <a:r>
                  <a:rPr lang="fr-FR" altLang="zh-TW" dirty="0"/>
                  <a:t>ACCinfo </a:t>
                </a:r>
                <a:r>
                  <a:rPr lang="zh-TW" altLang="en-US" dirty="0"/>
                  <a:t>不接管加速和製動。我們將此類 </a:t>
                </a:r>
                <a:r>
                  <a:rPr lang="en-US" altLang="zh-TW" dirty="0"/>
                  <a:t>ACC </a:t>
                </a:r>
                <a:r>
                  <a:rPr lang="zh-TW" altLang="en-US" dirty="0"/>
                  <a:t>標記為 </a:t>
                </a:r>
                <a:r>
                  <a:rPr lang="en-US" altLang="zh-TW" dirty="0" err="1"/>
                  <a:t>ACCinfo</a:t>
                </a:r>
                <a:r>
                  <a:rPr lang="zh-TW" altLang="en-US" dirty="0"/>
                  <a:t>。 由於我們只使用了 </a:t>
                </a:r>
                <a:r>
                  <a:rPr lang="en-US" altLang="zh-TW" dirty="0"/>
                  <a:t>ACC </a:t>
                </a:r>
                <a:r>
                  <a:rPr lang="zh-TW" altLang="en-US" dirty="0"/>
                  <a:t>的描述，參與者沒有收到 </a:t>
                </a:r>
                <a:r>
                  <a:rPr lang="en-US" altLang="zh-TW" dirty="0"/>
                  <a:t>ACC </a:t>
                </a:r>
                <a:r>
                  <a:rPr lang="zh-TW" altLang="en-US" dirty="0"/>
                  <a:t>的實際信息或體驗實際的 </a:t>
                </a:r>
                <a:r>
                  <a:rPr lang="en-US" altLang="zh-TW" dirty="0"/>
                  <a:t>ACC </a:t>
                </a:r>
                <a:r>
                  <a:rPr lang="zh-TW" altLang="en-US" dirty="0"/>
                  <a:t>系統。</a:t>
                </a:r>
              </a:p>
              <a:p>
                <a:pPr marL="228600" lvl="0" indent="-228600" algn="l" rtl="0">
                  <a:spcBef>
                    <a:spcPts val="0"/>
                  </a:spcBef>
                  <a:spcAft>
                    <a:spcPts val="0"/>
                  </a:spcAft>
                  <a:buFont typeface="+mj-lt"/>
                  <a:buAutoNum type="arabicPeriod"/>
                </a:pPr>
                <a:r>
                  <a:rPr lang="zh-TW" altLang="en-US" dirty="0"/>
                  <a:t> </a:t>
                </a:r>
                <a:endParaRPr dirty="0"/>
              </a:p>
            </p:txBody>
          </p:sp>
        </mc:Choice>
        <mc:Fallback xmlns="">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感興趣區域 </a:t>
                </a:r>
                <a:r>
                  <a:rPr lang="en-US" altLang="zh-TW" dirty="0"/>
                  <a:t>(AOI) </a:t>
                </a:r>
                <a:r>
                  <a:rPr lang="zh-TW" altLang="en-US" dirty="0"/>
                  <a:t>被定義為擋風玻璃、後視鏡、側窗和方向盤。</a:t>
                </a:r>
              </a:p>
              <a:p>
                <a:pPr marL="0" lvl="0" indent="0" algn="l" rtl="0">
                  <a:spcBef>
                    <a:spcPts val="0"/>
                  </a:spcBef>
                  <a:spcAft>
                    <a:spcPts val="0"/>
                  </a:spcAft>
                  <a:buNone/>
                </a:pPr>
                <a:r>
                  <a:rPr lang="zh-TW" altLang="en-US" dirty="0"/>
                  <a:t>監控頻率計算為在 </a:t>
                </a:r>
                <a:r>
                  <a:rPr lang="en-US" altLang="zh-TW" dirty="0"/>
                  <a:t>NDRT </a:t>
                </a:r>
                <a:r>
                  <a:rPr lang="zh-TW" altLang="en-US" dirty="0"/>
                  <a:t>期間對 </a:t>
                </a:r>
                <a:r>
                  <a:rPr lang="en-US" altLang="zh-TW" dirty="0"/>
                  <a:t>AOI </a:t>
                </a:r>
                <a:r>
                  <a:rPr lang="zh-TW" altLang="en-US" dirty="0"/>
                  <a:t>的監控掃視次數與 </a:t>
                </a:r>
                <a:r>
                  <a:rPr lang="en-US" altLang="zh-TW" dirty="0"/>
                  <a:t>NDRT </a:t>
                </a:r>
                <a:r>
                  <a:rPr lang="zh-TW" altLang="en-US" dirty="0"/>
                  <a:t>的持續時間成比例：監控頻率 </a:t>
                </a:r>
                <a:r>
                  <a:rPr lang="en-US" altLang="zh-TW" dirty="0"/>
                  <a:t>= AOI </a:t>
                </a:r>
                <a:r>
                  <a:rPr lang="zh-TW" altLang="en-US" dirty="0"/>
                  <a:t>固定計數</a:t>
                </a:r>
                <a:r>
                  <a:rPr lang="en-US" altLang="zh-TW" dirty="0"/>
                  <a:t>/NDRT </a:t>
                </a:r>
                <a:r>
                  <a:rPr lang="zh-TW" altLang="en-US" dirty="0"/>
                  <a:t>的持續時間。</a:t>
                </a:r>
              </a:p>
              <a:p>
                <a:pPr marL="0" lvl="0" indent="0" algn="l" rtl="0">
                  <a:spcBef>
                    <a:spcPts val="0"/>
                  </a:spcBef>
                  <a:spcAft>
                    <a:spcPts val="0"/>
                  </a:spcAft>
                  <a:buNone/>
                </a:pPr>
                <a:r>
                  <a:rPr lang="zh-TW" altLang="en-US" dirty="0"/>
                  <a:t>監控率計算為駕駛員監控 </a:t>
                </a:r>
                <a:r>
                  <a:rPr lang="en-US" altLang="zh-TW" dirty="0"/>
                  <a:t>AOI </a:t>
                </a:r>
                <a:r>
                  <a:rPr lang="zh-TW" altLang="en-US" dirty="0"/>
                  <a:t>所花費的時間與 </a:t>
                </a:r>
                <a:r>
                  <a:rPr lang="en-US" altLang="zh-TW" dirty="0"/>
                  <a:t>NDRT </a:t>
                </a:r>
                <a:r>
                  <a:rPr lang="zh-TW" altLang="en-US" dirty="0"/>
                  <a:t>的持續時間成比例：監控率</a:t>
                </a:r>
                <a:r>
                  <a:rPr lang="en-US" altLang="zh-TW" dirty="0"/>
                  <a:t>=AOI </a:t>
                </a:r>
                <a:r>
                  <a:rPr lang="zh-TW" altLang="en-US" dirty="0"/>
                  <a:t>總固定的持續時間</a:t>
                </a:r>
                <a:r>
                  <a:rPr lang="en-US" altLang="zh-TW" dirty="0"/>
                  <a:t>/NDRT </a:t>
                </a:r>
                <a:r>
                  <a:rPr lang="zh-TW" altLang="en-US" dirty="0"/>
                  <a:t>的持續時間。</a:t>
                </a:r>
                <a:r>
                  <a:rPr lang="zh-TW" altLang="en-US" i="0">
                    <a:latin typeface="Cambria Math" panose="02040503050406030204" pitchFamily="18" charset="0"/>
                  </a:rPr>
                  <a:t>"在這裡鍵入方程式。"</a:t>
                </a:r>
                <a:endParaRPr lang="zh-TW" altLang="en-US" dirty="0"/>
              </a:p>
              <a:p>
                <a:pPr marL="0" lvl="0" indent="0" algn="l" rtl="0">
                  <a:spcBef>
                    <a:spcPts val="0"/>
                  </a:spcBef>
                  <a:spcAft>
                    <a:spcPts val="0"/>
                  </a:spcAft>
                  <a:buNone/>
                </a:pPr>
                <a:endParaRPr dirty="0"/>
              </a:p>
            </p:txBody>
          </p:sp>
        </mc:Fallback>
      </mc:AlternateContent>
    </p:spTree>
    <p:extLst>
      <p:ext uri="{BB962C8B-B14F-4D97-AF65-F5344CB8AC3E}">
        <p14:creationId xmlns:p14="http://schemas.microsoft.com/office/powerpoint/2010/main" val="3719814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1"/>
            <a:r>
              <a:rPr lang="en-US" altLang="zh-TW" dirty="0"/>
              <a:t>a = </a:t>
            </a:r>
            <a:r>
              <a:rPr lang="zh-TW" altLang="en-US" dirty="0"/>
              <a:t>參與者的目標排名； </a:t>
            </a:r>
            <a:endParaRPr lang="en-US" altLang="zh-TW" dirty="0"/>
          </a:p>
          <a:p>
            <a:pPr lvl="1"/>
            <a:r>
              <a:rPr lang="en-US" altLang="zh-TW" dirty="0"/>
              <a:t>b = ACC </a:t>
            </a:r>
            <a:r>
              <a:rPr lang="zh-TW" altLang="en-US" dirty="0"/>
              <a:t>系統的目標排名； </a:t>
            </a:r>
            <a:endParaRPr lang="en-US" altLang="zh-TW" dirty="0"/>
          </a:p>
          <a:p>
            <a:pPr lvl="1"/>
            <a:r>
              <a:rPr lang="en-US" altLang="zh-TW" dirty="0"/>
              <a:t>c = </a:t>
            </a:r>
            <a:r>
              <a:rPr lang="zh-TW" altLang="en-US" dirty="0"/>
              <a:t>驅動目標列表； </a:t>
            </a:r>
            <a:endParaRPr lang="en-US" altLang="zh-TW" dirty="0"/>
          </a:p>
          <a:p>
            <a:pPr lvl="1"/>
            <a:r>
              <a:rPr lang="en-US" altLang="zh-TW" dirty="0"/>
              <a:t>d </a:t>
            </a:r>
            <a:r>
              <a:rPr lang="zh-TW" altLang="en-US" dirty="0"/>
              <a:t>自動化級別的圖標圖標圖標圖標</a:t>
            </a:r>
            <a:r>
              <a:rPr lang="en-US" altLang="zh-TW" dirty="0"/>
              <a:t>(d1 </a:t>
            </a:r>
            <a:r>
              <a:rPr lang="en-US" altLang="zh-TW"/>
              <a:t>= ACCinfo</a:t>
            </a:r>
            <a:r>
              <a:rPr lang="zh-TW" altLang="en-US"/>
              <a:t>，</a:t>
            </a:r>
            <a:r>
              <a:rPr lang="en-US" altLang="zh-TW" dirty="0"/>
              <a:t>d2 = </a:t>
            </a:r>
            <a:r>
              <a:rPr lang="en-US" altLang="zh-TW" dirty="0" err="1"/>
              <a:t>ACCaction</a:t>
            </a:r>
            <a:r>
              <a:rPr lang="zh-TW" altLang="en-US" dirty="0"/>
              <a:t>，</a:t>
            </a:r>
            <a:r>
              <a:rPr lang="en-US" altLang="zh-TW" dirty="0"/>
              <a:t>d3 </a:t>
            </a:r>
            <a:r>
              <a:rPr lang="en-US" altLang="zh-TW"/>
              <a:t>= ACCinfo+</a:t>
            </a:r>
            <a:r>
              <a:rPr lang="en-US" altLang="zh-TW" dirty="0"/>
              <a:t>action)</a:t>
            </a:r>
            <a:r>
              <a:rPr lang="zh-TW" altLang="en-US" dirty="0"/>
              <a:t>； </a:t>
            </a:r>
            <a:endParaRPr lang="en-US" altLang="zh-TW" dirty="0"/>
          </a:p>
          <a:p>
            <a:pPr lvl="1"/>
            <a:r>
              <a:rPr lang="en-US" altLang="zh-TW" dirty="0"/>
              <a:t>e = </a:t>
            </a:r>
            <a:r>
              <a:rPr lang="zh-TW" altLang="en-US" dirty="0"/>
              <a:t>圖標圖標圖標</a:t>
            </a:r>
            <a:r>
              <a:rPr lang="en-US" altLang="zh-TW" dirty="0"/>
              <a:t>(e1 = </a:t>
            </a:r>
            <a:r>
              <a:rPr lang="zh-TW" altLang="en-US" dirty="0"/>
              <a:t>舒適，</a:t>
            </a:r>
            <a:r>
              <a:rPr lang="en-US" altLang="zh-TW" dirty="0"/>
              <a:t>e2 = </a:t>
            </a:r>
            <a:r>
              <a:rPr lang="zh-TW" altLang="en-US" dirty="0"/>
              <a:t>能源效率，</a:t>
            </a:r>
            <a:r>
              <a:rPr lang="en-US" altLang="zh-TW" dirty="0"/>
              <a:t>e3 = </a:t>
            </a:r>
            <a:r>
              <a:rPr lang="zh-TW" altLang="en-US" dirty="0"/>
              <a:t>安全，</a:t>
            </a:r>
            <a:r>
              <a:rPr lang="en-US" altLang="zh-TW" dirty="0"/>
              <a:t>e4 = </a:t>
            </a:r>
            <a:r>
              <a:rPr lang="zh-TW" altLang="en-US" dirty="0"/>
              <a:t>速度</a:t>
            </a:r>
            <a:r>
              <a:rPr lang="en-US" altLang="zh-TW" dirty="0"/>
              <a:t>)</a:t>
            </a:r>
            <a:r>
              <a:rPr lang="zh-TW" altLang="en-US" dirty="0"/>
              <a:t>； </a:t>
            </a:r>
            <a:endParaRPr lang="en-US" altLang="zh-TW" dirty="0"/>
          </a:p>
          <a:p>
            <a:pPr lvl="1"/>
            <a:r>
              <a:rPr lang="en-US" altLang="zh-TW" dirty="0"/>
              <a:t>f = ACC </a:t>
            </a:r>
            <a:r>
              <a:rPr lang="zh-TW" altLang="en-US" dirty="0"/>
              <a:t>系統的描述描述描述</a:t>
            </a:r>
            <a:r>
              <a:rPr lang="en-US" altLang="zh-TW" dirty="0"/>
              <a:t>(</a:t>
            </a:r>
            <a:r>
              <a:rPr lang="zh-TW" altLang="en-US" dirty="0"/>
              <a:t>改編自 </a:t>
            </a:r>
            <a:r>
              <a:rPr lang="en-US" altLang="zh-TW" dirty="0"/>
              <a:t>autorepair.about.com</a:t>
            </a:r>
            <a:r>
              <a:rPr lang="zh-TW" altLang="en-US" dirty="0"/>
              <a:t>，版權歸 </a:t>
            </a:r>
            <a:r>
              <a:rPr lang="en-US" altLang="zh-TW" dirty="0" err="1"/>
              <a:t>ALLData</a:t>
            </a:r>
            <a:r>
              <a:rPr lang="en-US" altLang="zh-TW" dirty="0"/>
              <a:t> (www.alldata.com) </a:t>
            </a:r>
            <a:r>
              <a:rPr lang="zh-TW" altLang="en-US" dirty="0"/>
              <a:t>所有</a:t>
            </a:r>
            <a:r>
              <a:rPr lang="en-US" altLang="zh-TW" dirty="0"/>
              <a:t>)</a:t>
            </a:r>
            <a:r>
              <a:rPr lang="zh-TW" altLang="en-US" dirty="0"/>
              <a:t>。</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86957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92036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zh-TW" dirty="0"/>
              <a:t>Mauchly </a:t>
            </a:r>
            <a:r>
              <a:rPr lang="zh-TW" altLang="en-US" dirty="0"/>
              <a:t>檢驗表明違反了球形假設，</a:t>
            </a:r>
            <a:r>
              <a:rPr lang="el-GR" altLang="zh-TW" dirty="0"/>
              <a:t>χ 2 (2) = 15.07</a:t>
            </a:r>
            <a:r>
              <a:rPr lang="zh-TW" altLang="el-GR" dirty="0"/>
              <a:t>，</a:t>
            </a:r>
            <a:r>
              <a:rPr lang="fr-FR" altLang="zh-TW" dirty="0"/>
              <a:t>p &lt; .01</a:t>
            </a:r>
            <a:r>
              <a:rPr lang="zh-TW" altLang="fr-FR" dirty="0"/>
              <a:t>； </a:t>
            </a:r>
            <a:r>
              <a:rPr lang="zh-TW" altLang="en-US" dirty="0"/>
              <a:t>因此，使用 </a:t>
            </a:r>
            <a:r>
              <a:rPr lang="fr-FR" altLang="zh-TW" dirty="0"/>
              <a:t>Greenhouse–Geisser </a:t>
            </a:r>
            <a:r>
              <a:rPr lang="zh-TW" altLang="en-US" dirty="0"/>
              <a:t>球形度估計 </a:t>
            </a:r>
            <a:r>
              <a:rPr lang="en-US" altLang="zh-TW" dirty="0"/>
              <a:t>(</a:t>
            </a:r>
            <a:r>
              <a:rPr lang="el-GR" altLang="zh-TW" dirty="0"/>
              <a:t>ε = .80) </a:t>
            </a:r>
            <a:r>
              <a:rPr lang="zh-TW" altLang="en-US" dirty="0"/>
              <a:t>校正了自由度。</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64615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這種預期的 </a:t>
            </a:r>
            <a:r>
              <a:rPr lang="en-US" altLang="zh-TW" dirty="0"/>
              <a:t>MCR </a:t>
            </a:r>
            <a:r>
              <a:rPr lang="zh-TW" altLang="en-US" dirty="0"/>
              <a:t>反應時間改進可能是因為參與者更好地理解了自動化系統，導致他們在消息完全顯示之前恢復控制。</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264193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altLang="zh-TW" dirty="0"/>
              <a:t>Mauchly </a:t>
            </a:r>
            <a:r>
              <a:rPr lang="zh-TW" altLang="en-US" dirty="0"/>
              <a:t>檢驗表明違反了球形假設，</a:t>
            </a:r>
            <a:r>
              <a:rPr lang="el-GR" altLang="zh-TW" dirty="0"/>
              <a:t>χ2 (2) = 19.70</a:t>
            </a:r>
            <a:r>
              <a:rPr lang="zh-TW" altLang="el-GR" dirty="0"/>
              <a:t>，</a:t>
            </a:r>
            <a:r>
              <a:rPr lang="fr-FR" altLang="zh-TW" dirty="0"/>
              <a:t>p &lt; .001</a:t>
            </a:r>
            <a:r>
              <a:rPr lang="zh-TW" altLang="fr-FR" dirty="0"/>
              <a:t>； </a:t>
            </a:r>
            <a:r>
              <a:rPr lang="zh-TW" altLang="en-US" dirty="0"/>
              <a:t>因此，使用 </a:t>
            </a:r>
            <a:r>
              <a:rPr lang="fr-FR" altLang="zh-TW" dirty="0"/>
              <a:t>Greenhouse–Geisser </a:t>
            </a:r>
            <a:r>
              <a:rPr lang="zh-TW" altLang="en-US" dirty="0"/>
              <a:t>球形度估計 </a:t>
            </a:r>
            <a:r>
              <a:rPr lang="en-US" altLang="zh-TW" dirty="0"/>
              <a:t>(</a:t>
            </a:r>
            <a:r>
              <a:rPr lang="el-GR" altLang="zh-TW" dirty="0"/>
              <a:t>ε = .77) </a:t>
            </a:r>
            <a:r>
              <a:rPr lang="zh-TW" altLang="en-US" dirty="0"/>
              <a:t>校正了自由度。</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912284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76850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Mauchly </a:t>
            </a:r>
            <a:r>
              <a:rPr lang="zh-TW" altLang="en-US" dirty="0"/>
              <a:t>檢驗表明違反了球形假設，</a:t>
            </a:r>
            <a:r>
              <a:rPr lang="el-GR" altLang="zh-TW" dirty="0"/>
              <a:t>χ2 (2) = 22.32</a:t>
            </a:r>
            <a:r>
              <a:rPr lang="zh-TW" altLang="el-GR" dirty="0"/>
              <a:t>，</a:t>
            </a:r>
            <a:r>
              <a:rPr lang="en-US" altLang="zh-TW" dirty="0"/>
              <a:t>p &lt; .001</a:t>
            </a:r>
            <a:r>
              <a:rPr lang="zh-TW" altLang="en-US" dirty="0"/>
              <a:t>； 因此，使用 </a:t>
            </a:r>
            <a:r>
              <a:rPr lang="en-US" altLang="zh-TW" dirty="0"/>
              <a:t>Greenhouse–</a:t>
            </a:r>
            <a:r>
              <a:rPr lang="en-US" altLang="zh-TW" dirty="0" err="1"/>
              <a:t>Geisser</a:t>
            </a:r>
            <a:r>
              <a:rPr lang="en-US" altLang="zh-TW" dirty="0"/>
              <a:t> </a:t>
            </a:r>
            <a:r>
              <a:rPr lang="zh-TW" altLang="en-US" dirty="0"/>
              <a:t>球形度估計 </a:t>
            </a:r>
            <a:r>
              <a:rPr lang="en-US" altLang="zh-TW" dirty="0"/>
              <a:t>(</a:t>
            </a:r>
            <a:r>
              <a:rPr lang="el-GR" altLang="zh-TW" dirty="0"/>
              <a:t>ε = .75) </a:t>
            </a:r>
            <a:r>
              <a:rPr lang="zh-TW" altLang="en-US" dirty="0"/>
              <a:t>校正了自由度。 結果揭示了自動化水平的主要影響，</a:t>
            </a:r>
            <a:r>
              <a:rPr lang="en-US" altLang="zh-TW" dirty="0"/>
              <a:t>F(1.49, 82.18) = 3.05</a:t>
            </a:r>
            <a:r>
              <a:rPr lang="zh-TW" altLang="en-US" dirty="0"/>
              <a:t>，</a:t>
            </a:r>
            <a:r>
              <a:rPr lang="en-US" altLang="zh-TW" dirty="0"/>
              <a:t>p &lt; .05(</a:t>
            </a:r>
            <a:r>
              <a:rPr lang="zh-TW" altLang="en-US" dirty="0"/>
              <a:t>單尾</a:t>
            </a:r>
            <a:r>
              <a:rPr lang="en-US" altLang="zh-TW" dirty="0"/>
              <a:t>)</a:t>
            </a:r>
            <a:r>
              <a:rPr lang="zh-TW" altLang="en-US" dirty="0"/>
              <a:t>，</a:t>
            </a:r>
            <a:r>
              <a:rPr lang="el-GR" altLang="zh-TW" dirty="0"/>
              <a:t>η</a:t>
            </a:r>
            <a:r>
              <a:rPr lang="en-US" altLang="zh-TW" dirty="0"/>
              <a:t>p 2 = .05(</a:t>
            </a:r>
            <a:r>
              <a:rPr lang="zh-TW" altLang="en-US" dirty="0"/>
              <a:t>見圖 </a:t>
            </a:r>
            <a:r>
              <a:rPr lang="en-US" altLang="zh-TW" dirty="0"/>
              <a:t>5)</a:t>
            </a:r>
            <a:r>
              <a:rPr lang="zh-TW" altLang="en-US" dirty="0"/>
              <a:t>。 </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739240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中介分析描述了共享駕駛目標對 </a:t>
            </a:r>
            <a:r>
              <a:rPr lang="en-US" altLang="zh-TW" dirty="0"/>
              <a:t>ACC </a:t>
            </a:r>
            <a:r>
              <a:rPr lang="zh-TW" altLang="en-US" dirty="0"/>
              <a:t>可接受性的直接</a:t>
            </a:r>
            <a:r>
              <a:rPr lang="en-US" altLang="zh-TW" dirty="0"/>
              <a:t>(</a:t>
            </a:r>
            <a:r>
              <a:rPr lang="zh-TW" altLang="en-US" dirty="0"/>
              <a:t>路徑 </a:t>
            </a:r>
            <a:r>
              <a:rPr lang="en-US" altLang="zh-TW" dirty="0"/>
              <a:t>c)</a:t>
            </a:r>
            <a:r>
              <a:rPr lang="zh-TW" altLang="en-US" dirty="0"/>
              <a:t>和間接</a:t>
            </a:r>
            <a:r>
              <a:rPr lang="en-US" altLang="zh-TW" dirty="0"/>
              <a:t>(</a:t>
            </a:r>
            <a:r>
              <a:rPr lang="zh-TW" altLang="en-US" dirty="0"/>
              <a:t>路徑 </a:t>
            </a:r>
            <a:r>
              <a:rPr lang="en-US" altLang="zh-TW" dirty="0"/>
              <a:t>a </a:t>
            </a:r>
            <a:r>
              <a:rPr lang="zh-TW" altLang="en-US" dirty="0"/>
              <a:t>和 </a:t>
            </a:r>
            <a:r>
              <a:rPr lang="en-US" altLang="zh-TW" dirty="0"/>
              <a:t>b)</a:t>
            </a:r>
            <a:r>
              <a:rPr lang="zh-TW" altLang="en-US" dirty="0"/>
              <a:t>影響的係數 </a:t>
            </a:r>
            <a:r>
              <a:rPr lang="en-US" altLang="zh-TW" dirty="0"/>
              <a:t>(Bs)</a:t>
            </a:r>
            <a:r>
              <a:rPr lang="zh-TW" altLang="en-US" dirty="0"/>
              <a:t>。 儘管直接效應</a:t>
            </a:r>
            <a:r>
              <a:rPr lang="en-US" altLang="zh-TW" dirty="0"/>
              <a:t>(</a:t>
            </a:r>
            <a:r>
              <a:rPr lang="zh-TW" altLang="en-US" dirty="0"/>
              <a:t>路徑 </a:t>
            </a:r>
            <a:r>
              <a:rPr lang="en-US" altLang="zh-TW" dirty="0"/>
              <a:t>c)</a:t>
            </a:r>
            <a:r>
              <a:rPr lang="zh-TW" altLang="en-US" dirty="0"/>
              <a:t>很顯著，但在添加可信賴度作為中介</a:t>
            </a:r>
            <a:r>
              <a:rPr lang="en-US" altLang="zh-TW" dirty="0"/>
              <a:t>(</a:t>
            </a:r>
            <a:r>
              <a:rPr lang="zh-TW" altLang="en-US" dirty="0"/>
              <a:t>路徑 </a:t>
            </a:r>
            <a:r>
              <a:rPr lang="en-US" altLang="zh-TW" dirty="0"/>
              <a:t>c')</a:t>
            </a:r>
            <a:r>
              <a:rPr lang="zh-TW" altLang="en-US" dirty="0"/>
              <a:t>後，這種效應變得不顯著。 *</a:t>
            </a:r>
            <a:r>
              <a:rPr lang="en-US" altLang="zh-TW" dirty="0"/>
              <a:t>p &lt; .01</a:t>
            </a:r>
            <a:r>
              <a:rPr lang="zh-TW" altLang="en-US" dirty="0"/>
              <a:t>。 **</a:t>
            </a:r>
            <a:r>
              <a:rPr lang="en-US" altLang="zh-TW" dirty="0"/>
              <a:t>p &lt; .001</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圖 </a:t>
            </a:r>
            <a:r>
              <a:rPr lang="en-US" altLang="zh-TW" dirty="0"/>
              <a:t>7. </a:t>
            </a:r>
            <a:r>
              <a:rPr lang="zh-TW" altLang="en-US" dirty="0"/>
              <a:t>中介分析描述了自動化水平對 </a:t>
            </a:r>
            <a:r>
              <a:rPr lang="en-US" altLang="zh-TW" dirty="0"/>
              <a:t>ACC </a:t>
            </a:r>
            <a:r>
              <a:rPr lang="zh-TW" altLang="en-US" dirty="0"/>
              <a:t>可接受性的直接</a:t>
            </a:r>
            <a:r>
              <a:rPr lang="en-US" altLang="zh-TW" dirty="0"/>
              <a:t>(</a:t>
            </a:r>
            <a:r>
              <a:rPr lang="zh-TW" altLang="en-US" dirty="0"/>
              <a:t>路徑 </a:t>
            </a:r>
            <a:r>
              <a:rPr lang="en-US" altLang="zh-TW" dirty="0"/>
              <a:t>c)</a:t>
            </a:r>
            <a:r>
              <a:rPr lang="zh-TW" altLang="en-US" dirty="0"/>
              <a:t>和間接</a:t>
            </a:r>
            <a:r>
              <a:rPr lang="en-US" altLang="zh-TW" dirty="0"/>
              <a:t>(</a:t>
            </a:r>
            <a:r>
              <a:rPr lang="zh-TW" altLang="en-US" dirty="0"/>
              <a:t>路徑 </a:t>
            </a:r>
            <a:r>
              <a:rPr lang="en-US" altLang="zh-TW" dirty="0"/>
              <a:t>a </a:t>
            </a:r>
            <a:r>
              <a:rPr lang="zh-TW" altLang="en-US" dirty="0"/>
              <a:t>和 </a:t>
            </a:r>
            <a:r>
              <a:rPr lang="en-US" altLang="zh-TW" dirty="0"/>
              <a:t>b)</a:t>
            </a:r>
            <a:r>
              <a:rPr lang="zh-TW" altLang="en-US" dirty="0"/>
              <a:t>影響的係數 </a:t>
            </a:r>
            <a:r>
              <a:rPr lang="en-US" altLang="zh-TW" dirty="0"/>
              <a:t>(Bs)</a:t>
            </a:r>
            <a:r>
              <a:rPr lang="zh-TW" altLang="en-US" dirty="0"/>
              <a:t>。 儘管直接效應</a:t>
            </a:r>
            <a:r>
              <a:rPr lang="en-US" altLang="zh-TW" dirty="0"/>
              <a:t>(</a:t>
            </a:r>
            <a:r>
              <a:rPr lang="zh-TW" altLang="en-US" dirty="0"/>
              <a:t>路徑 </a:t>
            </a:r>
            <a:r>
              <a:rPr lang="en-US" altLang="zh-TW" dirty="0"/>
              <a:t>c)</a:t>
            </a:r>
            <a:r>
              <a:rPr lang="zh-TW" altLang="en-US" dirty="0"/>
              <a:t>很顯著，但在添加可信賴度作為中介</a:t>
            </a:r>
            <a:r>
              <a:rPr lang="en-US" altLang="zh-TW" dirty="0"/>
              <a:t>(</a:t>
            </a:r>
            <a:r>
              <a:rPr lang="zh-TW" altLang="en-US" dirty="0"/>
              <a:t>路徑 </a:t>
            </a:r>
            <a:r>
              <a:rPr lang="en-US" altLang="zh-TW" dirty="0"/>
              <a:t>c')</a:t>
            </a:r>
            <a:r>
              <a:rPr lang="zh-TW" altLang="en-US" dirty="0"/>
              <a:t>後，這種效應變得不顯著。 *</a:t>
            </a:r>
            <a:r>
              <a:rPr lang="en-US" altLang="zh-TW" dirty="0"/>
              <a:t>p &lt; .01</a:t>
            </a:r>
            <a:r>
              <a:rPr lang="zh-TW" altLang="en-US" dirty="0"/>
              <a:t>。 **</a:t>
            </a:r>
            <a:r>
              <a:rPr lang="en-US" altLang="zh-TW" dirty="0"/>
              <a:t>p &lt; .001</a:t>
            </a:r>
            <a:r>
              <a:rPr lang="zh-TW" altLang="en-US" dirty="0"/>
              <a: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975161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0624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0625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7545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0164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481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提高 </a:t>
            </a:r>
            <a:r>
              <a:rPr lang="en-US" altLang="zh-TW" dirty="0"/>
              <a:t>AD </a:t>
            </a:r>
            <a:r>
              <a:rPr lang="zh-TW" altLang="en-US" dirty="0"/>
              <a:t>系統的透明度可以顯著提高駕駛員的信任度。</a:t>
            </a:r>
            <a:endParaRPr lang="en-US" altLang="zh-TW" dirty="0"/>
          </a:p>
          <a:p>
            <a:pPr marL="0" lvl="0" indent="0" algn="l" rtl="0">
              <a:spcBef>
                <a:spcPts val="0"/>
              </a:spcBef>
              <a:spcAft>
                <a:spcPts val="0"/>
              </a:spcAft>
              <a:buNone/>
            </a:pPr>
            <a:r>
              <a:rPr lang="zh-TW" altLang="en-US" dirty="0"/>
              <a:t>擬人化</a:t>
            </a:r>
            <a:r>
              <a:rPr lang="en-US" altLang="zh-TW" dirty="0"/>
              <a:t>(</a:t>
            </a:r>
            <a:r>
              <a:rPr lang="zh-TW" altLang="en-US" dirty="0"/>
              <a:t>包括類人的聲音、外貌和性別</a:t>
            </a:r>
            <a:r>
              <a:rPr lang="en-US" altLang="zh-TW" dirty="0"/>
              <a:t>)[17</a:t>
            </a:r>
            <a:r>
              <a:rPr lang="zh-TW" altLang="en-US" dirty="0"/>
              <a:t>、</a:t>
            </a:r>
            <a:r>
              <a:rPr lang="en-US" altLang="zh-TW" dirty="0"/>
              <a:t>18] </a:t>
            </a:r>
            <a:r>
              <a:rPr lang="zh-TW" altLang="en-US" dirty="0"/>
              <a:t>以及在 </a:t>
            </a:r>
            <a:r>
              <a:rPr lang="en-US" altLang="zh-TW" dirty="0"/>
              <a:t>AD </a:t>
            </a:r>
            <a:r>
              <a:rPr lang="zh-TW" altLang="en-US" dirty="0"/>
              <a:t>系統和駕駛員之間共享目標 </a:t>
            </a:r>
            <a:r>
              <a:rPr lang="en-US" altLang="zh-TW" dirty="0"/>
              <a:t>[15]</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2.</a:t>
            </a:r>
            <a:r>
              <a:rPr lang="zh-TW" altLang="en-US" dirty="0"/>
              <a:t>只要不違反跟隨距離，</a:t>
            </a:r>
            <a:r>
              <a:rPr lang="en-US" altLang="zh-TW" dirty="0"/>
              <a:t>ACC </a:t>
            </a:r>
            <a:r>
              <a:rPr lang="zh-TW" altLang="en-US" dirty="0"/>
              <a:t>就會保持所需的行駛速度。 當超出跟隨距離時，</a:t>
            </a:r>
            <a:r>
              <a:rPr lang="en-US" altLang="zh-TW" dirty="0"/>
              <a:t>ACC </a:t>
            </a:r>
            <a:r>
              <a:rPr lang="zh-TW" altLang="en-US" dirty="0"/>
              <a:t>將減速車輛以達到並保持預設的跟隨距離。</a:t>
            </a: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822556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9831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0387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5903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6940745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8" r:id="rId3"/>
    <p:sldLayoutId id="2147483659"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106420" y="1574846"/>
            <a:ext cx="7069667" cy="1481000"/>
          </a:xfrm>
          <a:prstGeom prst="rect">
            <a:avLst/>
          </a:prstGeom>
        </p:spPr>
        <p:txBody>
          <a:bodyPr spcFirstLastPara="1" wrap="square" lIns="91425" tIns="91425" rIns="91425" bIns="91425" anchor="ctr" anchorCtr="0">
            <a:noAutofit/>
          </a:bodyPr>
          <a:lstStyle/>
          <a:p>
            <a:pPr lvl="0"/>
            <a:r>
              <a:rPr lang="zh-TW" altLang="en-US" dirty="0">
                <a:latin typeface="微軟正黑體" panose="020B0604030504040204" pitchFamily="34" charset="-120"/>
                <a:ea typeface="微軟正黑體" panose="020B0604030504040204" pitchFamily="34" charset="-120"/>
              </a:rPr>
              <a:t>信任智能係統</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共享駕駛目標並提供訊息以堤升對車輛的可信度和接受度</a:t>
            </a:r>
          </a:p>
        </p:txBody>
      </p:sp>
      <p:sp>
        <p:nvSpPr>
          <p:cNvPr id="3" name="文字方塊 2">
            <a:extLst>
              <a:ext uri="{FF2B5EF4-FFF2-40B4-BE49-F238E27FC236}">
                <a16:creationId xmlns:a16="http://schemas.microsoft.com/office/drawing/2014/main" id="{7BB5AFCA-673D-443A-A4E6-94E081CCC711}"/>
              </a:ext>
            </a:extLst>
          </p:cNvPr>
          <p:cNvSpPr txBox="1"/>
          <p:nvPr/>
        </p:nvSpPr>
        <p:spPr>
          <a:xfrm>
            <a:off x="106420" y="3399283"/>
            <a:ext cx="6053080" cy="523220"/>
          </a:xfrm>
          <a:prstGeom prst="rect">
            <a:avLst/>
          </a:prstGeom>
          <a:noFill/>
        </p:spPr>
        <p:txBody>
          <a:bodyPr wrap="square" rtlCol="0">
            <a:spAutoFit/>
          </a:bodyPr>
          <a:lstStyle/>
          <a:p>
            <a:pPr algn="l"/>
            <a:r>
              <a:rPr lang="en-US" altLang="zh-TW" b="0" i="0" dirty="0">
                <a:solidFill>
                  <a:schemeClr val="bg1"/>
                </a:solidFill>
                <a:effectLst/>
                <a:latin typeface="微軟正黑體" panose="020B0604030504040204" pitchFamily="34" charset="-120"/>
                <a:ea typeface="微軟正黑體" panose="020B0604030504040204" pitchFamily="34" charset="-120"/>
              </a:rPr>
              <a:t>Trust in Smart Systems: Sharing Driving Goals and Giving Information to Increase Trustworthiness and Acceptability of Smart Systems in Cars</a:t>
            </a:r>
          </a:p>
        </p:txBody>
      </p:sp>
      <p:sp>
        <p:nvSpPr>
          <p:cNvPr id="2" name="矩形 1">
            <a:extLst>
              <a:ext uri="{FF2B5EF4-FFF2-40B4-BE49-F238E27FC236}">
                <a16:creationId xmlns:a16="http://schemas.microsoft.com/office/drawing/2014/main" id="{CAE14489-83F2-468A-A571-A57C537900E3}"/>
              </a:ext>
            </a:extLst>
          </p:cNvPr>
          <p:cNvSpPr/>
          <p:nvPr/>
        </p:nvSpPr>
        <p:spPr>
          <a:xfrm>
            <a:off x="3873500" y="4265940"/>
            <a:ext cx="4572000" cy="307777"/>
          </a:xfrm>
          <a:prstGeom prst="rect">
            <a:avLst/>
          </a:prstGeom>
        </p:spPr>
        <p:txBody>
          <a:bodyPr>
            <a:spAutoFit/>
          </a:bodyPr>
          <a:lstStyle/>
          <a:p>
            <a:pPr>
              <a:buSzPts val="935"/>
            </a:pPr>
            <a:r>
              <a:rPr lang="zh-TW" altLang="en-US" i="1" dirty="0">
                <a:latin typeface="微軟正黑體" panose="020B0604030504040204" pitchFamily="34" charset="-120"/>
                <a:ea typeface="微軟正黑體" panose="020B0604030504040204" pitchFamily="34" charset="-120"/>
              </a:rPr>
              <a:t>報告者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zh-TW" altLang="zh-TW" i="1" dirty="0">
                <a:latin typeface="微軟正黑體" panose="020B0604030504040204" pitchFamily="34" charset="-120"/>
                <a:ea typeface="微軟正黑體" panose="020B0604030504040204" pitchFamily="34" charset="-120"/>
              </a:rPr>
              <a:t>陳善治</a:t>
            </a:r>
            <a:r>
              <a:rPr lang="zh-TW" altLang="en-US" i="1" dirty="0">
                <a:latin typeface="微軟正黑體" panose="020B0604030504040204" pitchFamily="34" charset="-120"/>
                <a:ea typeface="微軟正黑體" panose="020B0604030504040204" pitchFamily="34" charset="-120"/>
              </a:rPr>
              <a:t>             指導教授</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柳永青 教授</a:t>
            </a:r>
            <a:endParaRPr lang="en-US" altLang="zh-TW" i="1"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9BA46F4B-FCA5-4601-97C0-ADCA7DCB1187}"/>
              </a:ext>
            </a:extLst>
          </p:cNvPr>
          <p:cNvSpPr txBox="1"/>
          <p:nvPr/>
        </p:nvSpPr>
        <p:spPr>
          <a:xfrm>
            <a:off x="0" y="4178490"/>
            <a:ext cx="6809436" cy="738664"/>
          </a:xfrm>
          <a:prstGeom prst="rect">
            <a:avLst/>
          </a:prstGeom>
          <a:noFill/>
        </p:spPr>
        <p:txBody>
          <a:bodyPr wrap="square" rtlCol="0">
            <a:spAutoFit/>
          </a:bodyPr>
          <a:lstStyle/>
          <a:p>
            <a:pPr>
              <a:buSzPts val="935"/>
            </a:pPr>
            <a:r>
              <a:rPr lang="zh-TW" altLang="en-US" i="1" dirty="0">
                <a:latin typeface="微軟正黑體" panose="020B0604030504040204" pitchFamily="34" charset="-120"/>
                <a:ea typeface="微軟正黑體" panose="020B0604030504040204" pitchFamily="34" charset="-120"/>
              </a:rPr>
              <a:t>作者</a:t>
            </a:r>
            <a:r>
              <a:rPr lang="en-US" altLang="zh-TW" i="1" dirty="0">
                <a:latin typeface="微軟正黑體" panose="020B0604030504040204" pitchFamily="34" charset="-120"/>
                <a:ea typeface="微軟正黑體" panose="020B0604030504040204" pitchFamily="34" charset="-120"/>
              </a:rPr>
              <a:t>:  </a:t>
            </a:r>
            <a:r>
              <a:rPr lang="fr-FR" altLang="zh-TW" dirty="0"/>
              <a:t>Frank M. F. Verberne</a:t>
            </a:r>
            <a:r>
              <a:rPr lang="zh-TW" altLang="en-US" dirty="0"/>
              <a:t> </a:t>
            </a:r>
            <a:r>
              <a:rPr lang="en-US" altLang="zh-TW" dirty="0">
                <a:latin typeface="微軟正黑體" panose="020B0604030504040204" pitchFamily="34" charset="-120"/>
                <a:ea typeface="微軟正黑體" panose="020B0604030504040204" pitchFamily="34" charset="-120"/>
              </a:rPr>
              <a:t>et al.</a:t>
            </a:r>
          </a:p>
          <a:p>
            <a:pPr>
              <a:buSzPts val="935"/>
            </a:pPr>
            <a:r>
              <a:rPr lang="zh-TW" altLang="en-US" i="1" dirty="0">
                <a:latin typeface="微軟正黑體" panose="020B0604030504040204" pitchFamily="34" charset="-120"/>
                <a:ea typeface="微軟正黑體" panose="020B0604030504040204" pitchFamily="34" charset="-120"/>
              </a:rPr>
              <a:t>期刊</a:t>
            </a:r>
            <a:r>
              <a:rPr lang="en-US" altLang="zh-TW" i="1" dirty="0">
                <a:latin typeface="微軟正黑體" panose="020B0604030504040204" pitchFamily="34" charset="-120"/>
                <a:ea typeface="微軟正黑體" panose="020B0604030504040204" pitchFamily="34" charset="-120"/>
              </a:rPr>
              <a:t>:  </a:t>
            </a:r>
            <a:r>
              <a:rPr lang="fr-FR" altLang="zh-TW" dirty="0"/>
              <a:t>HUMAN FACTORS</a:t>
            </a:r>
          </a:p>
          <a:p>
            <a:pPr>
              <a:buSzPts val="935"/>
            </a:pPr>
            <a:r>
              <a:rPr lang="zh-TW" altLang="en-US" i="1" dirty="0">
                <a:latin typeface="微軟正黑體" panose="020B0604030504040204" pitchFamily="34" charset="-120"/>
                <a:ea typeface="微軟正黑體" panose="020B0604030504040204" pitchFamily="34" charset="-120"/>
              </a:rPr>
              <a:t>年分</a:t>
            </a:r>
            <a:r>
              <a:rPr lang="en-US" altLang="zh-TW" i="1" dirty="0">
                <a:latin typeface="微軟正黑體" panose="020B0604030504040204" pitchFamily="34" charset="-120"/>
                <a:ea typeface="微軟正黑體" panose="020B0604030504040204" pitchFamily="34" charset="-120"/>
              </a:rPr>
              <a:t>:  2012</a:t>
            </a:r>
            <a:endParaRPr lang="zh-TW" altLang="zh-TW" i="1"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3-2 </a:t>
            </a:r>
            <a:r>
              <a:rPr lang="zh-TW" altLang="en-US" dirty="0"/>
              <a:t>儀器設備</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F5BBC478-0FBB-4804-8425-449240B56B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20" name="內容版面配置區 2">
            <a:extLst>
              <a:ext uri="{FF2B5EF4-FFF2-40B4-BE49-F238E27FC236}">
                <a16:creationId xmlns:a16="http://schemas.microsoft.com/office/drawing/2014/main" id="{BBC591EF-D2DF-4D50-B835-2874263C3948}"/>
              </a:ext>
            </a:extLst>
          </p:cNvPr>
          <p:cNvSpPr txBox="1">
            <a:spLocks/>
          </p:cNvSpPr>
          <p:nvPr/>
        </p:nvSpPr>
        <p:spPr>
          <a:xfrm>
            <a:off x="293683" y="1416004"/>
            <a:ext cx="6964367" cy="3727495"/>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可信度問卷</a:t>
            </a:r>
            <a:r>
              <a:rPr lang="fr-FR" altLang="zh-TW" dirty="0"/>
              <a:t>Trustworthiness. </a:t>
            </a:r>
            <a:r>
              <a:rPr lang="en-US" altLang="zh-TW" dirty="0"/>
              <a:t>(</a:t>
            </a:r>
            <a:r>
              <a:rPr lang="en-US" altLang="zh-TW" sz="2000" dirty="0"/>
              <a:t>Jian</a:t>
            </a:r>
            <a:r>
              <a:rPr lang="zh-TW" altLang="en-US" sz="2000" dirty="0"/>
              <a:t>、</a:t>
            </a:r>
            <a:r>
              <a:rPr lang="en-US" altLang="zh-TW" sz="2000" dirty="0" err="1"/>
              <a:t>Bisantz</a:t>
            </a:r>
            <a:r>
              <a:rPr lang="en-US" altLang="zh-TW" sz="2000" dirty="0"/>
              <a:t> and</a:t>
            </a:r>
            <a:r>
              <a:rPr lang="zh-TW" altLang="en-US" sz="2000" dirty="0"/>
              <a:t> </a:t>
            </a:r>
            <a:r>
              <a:rPr lang="en-US" altLang="zh-TW" sz="2000" dirty="0"/>
              <a:t>Drury ,2000)</a:t>
            </a:r>
          </a:p>
          <a:p>
            <a:r>
              <a:rPr lang="zh-TW" altLang="en-US" dirty="0"/>
              <a:t>可接受性問卷</a:t>
            </a:r>
            <a:r>
              <a:rPr lang="fr-FR" altLang="zh-TW" dirty="0"/>
              <a:t>Acceptability </a:t>
            </a:r>
            <a:r>
              <a:rPr lang="en-US" altLang="zh-TW" dirty="0"/>
              <a:t>(Venkatesh,</a:t>
            </a:r>
            <a:r>
              <a:rPr lang="zh-TW" altLang="en-US" dirty="0"/>
              <a:t> </a:t>
            </a:r>
            <a:r>
              <a:rPr lang="en-US" altLang="zh-TW" dirty="0"/>
              <a:t>2000; </a:t>
            </a:r>
            <a:r>
              <a:rPr lang="en-US" altLang="zh-TW" dirty="0" err="1"/>
              <a:t>Laan</a:t>
            </a:r>
            <a:r>
              <a:rPr lang="en-US" altLang="zh-TW" dirty="0"/>
              <a:t> et al., 1997)</a:t>
            </a:r>
          </a:p>
          <a:p>
            <a:r>
              <a:rPr lang="zh-TW" altLang="en-US" dirty="0"/>
              <a:t>電腦</a:t>
            </a:r>
            <a:endParaRPr lang="en-US" altLang="zh-TW" dirty="0"/>
          </a:p>
          <a:p>
            <a:endParaRPr lang="en-US" altLang="zh-TW" dirty="0"/>
          </a:p>
        </p:txBody>
      </p:sp>
    </p:spTree>
    <p:extLst>
      <p:ext uri="{BB962C8B-B14F-4D97-AF65-F5344CB8AC3E}">
        <p14:creationId xmlns:p14="http://schemas.microsoft.com/office/powerpoint/2010/main" val="2664693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3-3 </a:t>
            </a:r>
            <a:r>
              <a:rPr lang="zh-TW" altLang="en-US" dirty="0"/>
              <a:t>受測者工作</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AACA1A2F-39A7-4336-BF0B-22ED97E93D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20" name="內容版面配置區 2">
            <a:extLst>
              <a:ext uri="{FF2B5EF4-FFF2-40B4-BE49-F238E27FC236}">
                <a16:creationId xmlns:a16="http://schemas.microsoft.com/office/drawing/2014/main" id="{700082B7-85A5-4B89-9F75-9831A949777D}"/>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pPr>
              <a:buFont typeface="+mj-lt"/>
              <a:buAutoNum type="arabicPeriod"/>
            </a:pPr>
            <a:r>
              <a:rPr lang="zh-TW" altLang="en-US" sz="1800" dirty="0">
                <a:solidFill>
                  <a:schemeClr val="tx1"/>
                </a:solidFill>
                <a:latin typeface="微軟正黑體" panose="020B0604030504040204" pitchFamily="34" charset="-120"/>
                <a:ea typeface="微軟正黑體" panose="020B0604030504040204" pitchFamily="34" charset="-120"/>
              </a:rPr>
              <a:t>對</a:t>
            </a:r>
            <a:r>
              <a:rPr lang="en-US" altLang="zh-TW" sz="1800" dirty="0">
                <a:solidFill>
                  <a:schemeClr val="tx1"/>
                </a:solidFill>
                <a:latin typeface="微軟正黑體" panose="020B0604030504040204" pitchFamily="34" charset="-120"/>
                <a:ea typeface="微軟正黑體" panose="020B0604030504040204" pitchFamily="34" charset="-120"/>
              </a:rPr>
              <a:t>ACC</a:t>
            </a:r>
            <a:r>
              <a:rPr lang="zh-TW" altLang="en-US" sz="1800" dirty="0">
                <a:solidFill>
                  <a:schemeClr val="tx1"/>
                </a:solidFill>
                <a:latin typeface="微軟正黑體" panose="020B0604030504040204" pitchFamily="34" charset="-120"/>
                <a:ea typeface="微軟正黑體" panose="020B0604030504040204" pitchFamily="34" charset="-120"/>
              </a:rPr>
              <a:t>的功能重要性排序</a:t>
            </a: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包含</a:t>
            </a: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舒適、速度、能源效率和安全性</a:t>
            </a:r>
            <a:r>
              <a:rPr lang="en-US" altLang="zh-TW" sz="1800" dirty="0">
                <a:solidFill>
                  <a:schemeClr val="tx1"/>
                </a:solidFill>
                <a:latin typeface="微軟正黑體" panose="020B0604030504040204" pitchFamily="34" charset="-120"/>
                <a:ea typeface="微軟正黑體" panose="020B0604030504040204" pitchFamily="34" charset="-120"/>
              </a:rPr>
              <a:t>)</a:t>
            </a:r>
          </a:p>
          <a:p>
            <a:pPr>
              <a:buFont typeface="+mj-lt"/>
              <a:buAutoNum type="arabicPeriod"/>
            </a:pPr>
            <a:r>
              <a:rPr lang="zh-TW" altLang="en-US" sz="1800" dirty="0">
                <a:solidFill>
                  <a:schemeClr val="tx1"/>
                </a:solidFill>
                <a:latin typeface="微軟正黑體" panose="020B0604030504040204" pitchFamily="34" charset="-120"/>
                <a:ea typeface="微軟正黑體" panose="020B0604030504040204" pitchFamily="34" charset="-120"/>
              </a:rPr>
              <a:t>完成了兩份問卷</a:t>
            </a:r>
            <a:endParaRPr lang="en-US" altLang="zh-TW" sz="1800" dirty="0">
              <a:solidFill>
                <a:schemeClr val="tx1"/>
              </a:solidFill>
              <a:latin typeface="微軟正黑體" panose="020B0604030504040204" pitchFamily="34" charset="-120"/>
              <a:ea typeface="微軟正黑體" panose="020B0604030504040204" pitchFamily="34" charset="-120"/>
            </a:endParaRPr>
          </a:p>
          <a:p>
            <a:pPr lvl="1"/>
            <a:r>
              <a:rPr lang="en-US" altLang="zh-TW" sz="1800" dirty="0">
                <a:latin typeface="微軟正黑體" panose="020B0604030504040204" pitchFamily="34" charset="-120"/>
                <a:ea typeface="微軟正黑體" panose="020B0604030504040204" pitchFamily="34" charset="-120"/>
              </a:rPr>
              <a:t>ACC</a:t>
            </a:r>
            <a:r>
              <a:rPr lang="zh-TW" altLang="en-US" sz="1800" dirty="0">
                <a:solidFill>
                  <a:schemeClr val="tx1"/>
                </a:solidFill>
                <a:latin typeface="微軟正黑體" panose="020B0604030504040204" pitchFamily="34" charset="-120"/>
                <a:ea typeface="微軟正黑體" panose="020B0604030504040204" pitchFamily="34" charset="-120"/>
              </a:rPr>
              <a:t>可信度問卷</a:t>
            </a:r>
            <a:endParaRPr lang="en-US" altLang="zh-TW" sz="1800" dirty="0">
              <a:solidFill>
                <a:schemeClr val="tx1"/>
              </a:solidFill>
              <a:latin typeface="微軟正黑體" panose="020B0604030504040204" pitchFamily="34" charset="-120"/>
              <a:ea typeface="微軟正黑體" panose="020B0604030504040204" pitchFamily="34" charset="-120"/>
            </a:endParaRPr>
          </a:p>
          <a:p>
            <a:pPr lvl="1"/>
            <a:r>
              <a:rPr lang="en-US" altLang="zh-TW" sz="1800" dirty="0">
                <a:latin typeface="微軟正黑體" panose="020B0604030504040204" pitchFamily="34" charset="-120"/>
                <a:ea typeface="微軟正黑體" panose="020B0604030504040204" pitchFamily="34" charset="-120"/>
              </a:rPr>
              <a:t> ACC</a:t>
            </a:r>
            <a:r>
              <a:rPr lang="zh-TW" altLang="en-US" sz="1800" dirty="0">
                <a:solidFill>
                  <a:schemeClr val="tx1"/>
                </a:solidFill>
                <a:latin typeface="微軟正黑體" panose="020B0604030504040204" pitchFamily="34" charset="-120"/>
                <a:ea typeface="微軟正黑體" panose="020B0604030504040204" pitchFamily="34" charset="-120"/>
              </a:rPr>
              <a:t>可接受性問卷</a:t>
            </a:r>
            <a:endParaRPr lang="en-US" altLang="zh-TW" sz="1800" dirty="0">
              <a:solidFill>
                <a:schemeClr val="tx1"/>
              </a:solidFill>
              <a:latin typeface="微軟正黑體" panose="020B0604030504040204" pitchFamily="34" charset="-120"/>
              <a:ea typeface="微軟正黑體" panose="020B0604030504040204" pitchFamily="34" charset="-120"/>
            </a:endParaRPr>
          </a:p>
          <a:p>
            <a:pPr>
              <a:buFont typeface="+mj-lt"/>
              <a:buAutoNum type="arabicPeriod"/>
            </a:pPr>
            <a:r>
              <a:rPr lang="zh-TW" altLang="en-US" sz="1800" dirty="0">
                <a:solidFill>
                  <a:schemeClr val="tx1"/>
                </a:solidFill>
                <a:latin typeface="微軟正黑體" panose="020B0604030504040204" pitchFamily="34" charset="-120"/>
                <a:ea typeface="微軟正黑體" panose="020B0604030504040204" pitchFamily="34" charset="-120"/>
              </a:rPr>
              <a:t>回答問題</a:t>
            </a: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 </a:t>
            </a:r>
            <a:endParaRPr lang="en-US" altLang="zh-TW" sz="1800" dirty="0">
              <a:solidFill>
                <a:schemeClr val="tx1"/>
              </a:solidFill>
              <a:latin typeface="微軟正黑體" panose="020B0604030504040204" pitchFamily="34" charset="-120"/>
              <a:ea typeface="微軟正黑體" panose="020B0604030504040204" pitchFamily="34" charset="-120"/>
            </a:endParaRPr>
          </a:p>
          <a:p>
            <a:pPr lvl="1"/>
            <a:r>
              <a:rPr lang="en-US" altLang="zh-TW" sz="1800" dirty="0">
                <a:solidFill>
                  <a:schemeClr val="tx1"/>
                </a:solidFill>
                <a:latin typeface="微軟正黑體" panose="020B0604030504040204" pitchFamily="34" charset="-120"/>
                <a:ea typeface="微軟正黑體" panose="020B0604030504040204" pitchFamily="34" charset="-120"/>
                <a:sym typeface="Roboto Condensed Light"/>
              </a:rPr>
              <a:t>ACC</a:t>
            </a:r>
            <a:r>
              <a:rPr lang="zh-TW" altLang="en-US" sz="1800" dirty="0">
                <a:solidFill>
                  <a:schemeClr val="tx1"/>
                </a:solidFill>
                <a:latin typeface="微軟正黑體" panose="020B0604030504040204" pitchFamily="34" charset="-120"/>
                <a:ea typeface="微軟正黑體" panose="020B0604030504040204" pitchFamily="34" charset="-120"/>
                <a:sym typeface="Roboto Condensed Light"/>
              </a:rPr>
              <a:t>是否有助於實現駕駛目標</a:t>
            </a:r>
            <a:r>
              <a:rPr lang="en-US" altLang="zh-TW" sz="1800" dirty="0">
                <a:solidFill>
                  <a:schemeClr val="tx1"/>
                </a:solidFill>
                <a:latin typeface="微軟正黑體" panose="020B0604030504040204" pitchFamily="34" charset="-120"/>
                <a:ea typeface="微軟正黑體" panose="020B0604030504040204" pitchFamily="34" charset="-120"/>
                <a:sym typeface="Roboto Condensed Light"/>
              </a:rPr>
              <a:t>?</a:t>
            </a:r>
          </a:p>
          <a:p>
            <a:pPr lvl="1"/>
            <a:r>
              <a:rPr lang="zh-TW" altLang="en-US" sz="1800" dirty="0">
                <a:solidFill>
                  <a:schemeClr val="tx1"/>
                </a:solidFill>
                <a:latin typeface="微軟正黑體" panose="020B0604030504040204" pitchFamily="34" charset="-120"/>
                <a:ea typeface="微軟正黑體" panose="020B0604030504040204" pitchFamily="34" charset="-120"/>
                <a:sym typeface="Roboto Condensed Light"/>
              </a:rPr>
              <a:t>實際使用</a:t>
            </a:r>
            <a:r>
              <a:rPr lang="en-US" altLang="zh-TW" sz="1800" dirty="0">
                <a:latin typeface="微軟正黑體" panose="020B0604030504040204" pitchFamily="34" charset="-120"/>
                <a:ea typeface="微軟正黑體" panose="020B0604030504040204" pitchFamily="34" charset="-120"/>
              </a:rPr>
              <a:t>ACC</a:t>
            </a:r>
            <a:r>
              <a:rPr lang="zh-TW" altLang="en-US" sz="1800" dirty="0">
                <a:solidFill>
                  <a:schemeClr val="tx1"/>
                </a:solidFill>
                <a:latin typeface="微軟正黑體" panose="020B0604030504040204" pitchFamily="34" charset="-120"/>
                <a:ea typeface="微軟正黑體" panose="020B0604030504040204" pitchFamily="34" charset="-120"/>
                <a:sym typeface="Roboto Condensed Light"/>
              </a:rPr>
              <a:t>時，系統會有多少控制權</a:t>
            </a:r>
            <a:r>
              <a:rPr lang="en-US" altLang="zh-TW" sz="1800" dirty="0">
                <a:solidFill>
                  <a:schemeClr val="tx1"/>
                </a:solidFill>
                <a:latin typeface="微軟正黑體" panose="020B0604030504040204" pitchFamily="34" charset="-120"/>
                <a:ea typeface="微軟正黑體" panose="020B0604030504040204" pitchFamily="34" charset="-120"/>
                <a:sym typeface="Roboto Condensed Light"/>
              </a:rPr>
              <a:t>?</a:t>
            </a:r>
            <a:r>
              <a:rPr lang="zh-TW" altLang="en-US" sz="1800" dirty="0">
                <a:solidFill>
                  <a:schemeClr val="tx1"/>
                </a:solidFill>
                <a:latin typeface="微軟正黑體" panose="020B0604030504040204" pitchFamily="34" charset="-120"/>
                <a:ea typeface="微軟正黑體" panose="020B0604030504040204" pitchFamily="34" charset="-120"/>
                <a:sym typeface="Roboto Condensed Light"/>
              </a:rPr>
              <a:t> </a:t>
            </a:r>
          </a:p>
          <a:p>
            <a:endParaRPr lang="en-US" altLang="zh-TW" sz="1800" dirty="0">
              <a:solidFill>
                <a:schemeClr val="tx1"/>
              </a:solidFill>
            </a:endParaRPr>
          </a:p>
          <a:p>
            <a:endParaRPr lang="en-US" altLang="zh-TW" sz="1800" dirty="0">
              <a:solidFill>
                <a:schemeClr val="tx1"/>
              </a:solidFill>
            </a:endParaRPr>
          </a:p>
        </p:txBody>
      </p:sp>
    </p:spTree>
    <p:extLst>
      <p:ext uri="{BB962C8B-B14F-4D97-AF65-F5344CB8AC3E}">
        <p14:creationId xmlns:p14="http://schemas.microsoft.com/office/powerpoint/2010/main" val="864579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mc:AlternateContent xmlns:mc="http://schemas.openxmlformats.org/markup-compatibility/2006" xmlns:a14="http://schemas.microsoft.com/office/drawing/2010/main">
        <mc:Choice Requires="a14">
          <p:sp>
            <p:nvSpPr>
              <p:cNvPr id="20" name="內容版面配置區 2">
                <a:extLst>
                  <a:ext uri="{FF2B5EF4-FFF2-40B4-BE49-F238E27FC236}">
                    <a16:creationId xmlns:a16="http://schemas.microsoft.com/office/drawing/2014/main" id="{4B243C86-8A44-42C3-8C75-30BF62A0D039}"/>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solidFill>
                      <a:schemeClr val="tx1"/>
                    </a:solidFill>
                    <a:latin typeface="微軟正黑體" panose="020B0604030504040204" pitchFamily="34" charset="-120"/>
                    <a:ea typeface="微軟正黑體" panose="020B0604030504040204" pitchFamily="34" charset="-120"/>
                  </a:rPr>
                  <a:t>自變項</a:t>
                </a:r>
                <a:r>
                  <a:rPr lang="en-US" altLang="zh-TW" dirty="0">
                    <a:solidFill>
                      <a:schemeClr val="tx1"/>
                    </a:solidFill>
                    <a:latin typeface="微軟正黑體" panose="020B0604030504040204" pitchFamily="34" charset="-120"/>
                    <a:ea typeface="微軟正黑體" panose="020B0604030504040204" pitchFamily="34" charset="-120"/>
                  </a:rPr>
                  <a:t>:</a:t>
                </a:r>
              </a:p>
              <a:p>
                <a:pPr lvl="1"/>
                <a:r>
                  <a:rPr lang="zh-TW" altLang="en-US" sz="1600" dirty="0">
                    <a:solidFill>
                      <a:schemeClr val="tx1"/>
                    </a:solidFill>
                    <a:latin typeface="微軟正黑體" panose="020B0604030504040204" pitchFamily="34" charset="-120"/>
                    <a:ea typeface="微軟正黑體" panose="020B0604030504040204" pitchFamily="34" charset="-120"/>
                  </a:rPr>
                  <a:t>駕駛目標</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組間</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t>共享目標</a:t>
                </a:r>
                <a:r>
                  <a:rPr lang="en-US" altLang="zh-TW" sz="1600" dirty="0"/>
                  <a:t>(shared driving goals)</a:t>
                </a:r>
                <a:r>
                  <a:rPr lang="zh-TW" altLang="en-US" sz="1600" dirty="0"/>
                  <a:t>、非共享目標</a:t>
                </a:r>
                <a:r>
                  <a:rPr lang="en-US" altLang="zh-TW" sz="1600" dirty="0"/>
                  <a:t>(unshared driving goals)</a:t>
                </a:r>
                <a:endParaRPr lang="zh-TW" altLang="en-US" sz="1600" dirty="0">
                  <a:latin typeface="微軟正黑體" panose="020B0604030504040204" pitchFamily="34" charset="-120"/>
                  <a:ea typeface="微軟正黑體" panose="020B0604030504040204" pitchFamily="34" charset="-120"/>
                </a:endParaRPr>
              </a:p>
              <a:p>
                <a:pPr lvl="1"/>
                <a:r>
                  <a:rPr lang="zh-TW" altLang="en-US" sz="1600" dirty="0">
                    <a:solidFill>
                      <a:schemeClr val="tx1"/>
                    </a:solidFill>
                    <a:latin typeface="微軟正黑體" panose="020B0604030504040204" pitchFamily="34" charset="-120"/>
                    <a:ea typeface="微軟正黑體" panose="020B0604030504040204" pitchFamily="34" charset="-120"/>
                  </a:rPr>
                  <a:t>自動化水準</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組內</a:t>
                </a:r>
                <a:r>
                  <a:rPr lang="en-US" altLang="zh-TW" sz="1600" dirty="0">
                    <a:solidFill>
                      <a:schemeClr val="tx1"/>
                    </a:solidFill>
                    <a:latin typeface="微軟正黑體" panose="020B0604030504040204" pitchFamily="34" charset="-120"/>
                    <a:ea typeface="微軟正黑體" panose="020B0604030504040204" pitchFamily="34" charset="-120"/>
                  </a:rPr>
                  <a:t>):</a:t>
                </a:r>
                <a:r>
                  <a:rPr lang="en-US" altLang="zh-TW" sz="1600" dirty="0"/>
                  <a:t> </a:t>
                </a:r>
                <a14:m>
                  <m:oMath xmlns:m="http://schemas.openxmlformats.org/officeDocument/2006/math">
                    <m:sSub>
                      <m:sSubPr>
                        <m:ctrlPr>
                          <a:rPr lang="en-US" altLang="zh-TW" sz="1600" i="1" smtClean="0">
                            <a:latin typeface="Cambria Math" panose="02040503050406030204" pitchFamily="18" charset="0"/>
                          </a:rPr>
                        </m:ctrlPr>
                      </m:sSubPr>
                      <m:e>
                        <m:r>
                          <a:rPr lang="en-US" altLang="zh-TW" sz="1600" i="1">
                            <a:latin typeface="Cambria Math" panose="02040503050406030204" pitchFamily="18" charset="0"/>
                          </a:rPr>
                          <m:t>𝐴𝐶𝐶</m:t>
                        </m:r>
                      </m:e>
                      <m:sub>
                        <m:r>
                          <a:rPr lang="en-US" altLang="zh-TW" sz="1600" i="1">
                            <a:latin typeface="Cambria Math" panose="02040503050406030204" pitchFamily="18" charset="0"/>
                          </a:rPr>
                          <m:t>𝑖𝑛𝑓𝑜</m:t>
                        </m:r>
                      </m:sub>
                    </m:sSub>
                  </m:oMath>
                </a14:m>
                <a:r>
                  <a:rPr lang="zh-TW" altLang="en-US" sz="1600" b="1" dirty="0">
                    <a:effectLst>
                      <a:outerShdw blurRad="38100" dist="38100" dir="2700000" algn="tl">
                        <a:srgbClr val="000000">
                          <a:alpha val="43137"/>
                        </a:srgbClr>
                      </a:outerShdw>
                    </a:effectLst>
                  </a:rPr>
                  <a:t> </a:t>
                </a:r>
                <a:r>
                  <a:rPr lang="zh-TW" altLang="en-US" sz="1600" dirty="0"/>
                  <a:t>、</a:t>
                </a:r>
                <a:r>
                  <a:rPr lang="en-US" altLang="zh-TW" sz="1600" dirty="0"/>
                  <a:t> </a:t>
                </a:r>
                <a14:m>
                  <m:oMath xmlns:m="http://schemas.openxmlformats.org/officeDocument/2006/math">
                    <m:sSub>
                      <m:sSubPr>
                        <m:ctrlPr>
                          <a:rPr lang="en-US" altLang="zh-TW" sz="1600" i="1">
                            <a:latin typeface="Cambria Math" panose="02040503050406030204" pitchFamily="18" charset="0"/>
                          </a:rPr>
                        </m:ctrlPr>
                      </m:sSubPr>
                      <m:e>
                        <m:r>
                          <a:rPr lang="en-US" altLang="zh-TW" sz="1600" i="1">
                            <a:latin typeface="Cambria Math" panose="02040503050406030204" pitchFamily="18" charset="0"/>
                          </a:rPr>
                          <m:t>𝐴𝐶𝐶</m:t>
                        </m:r>
                      </m:e>
                      <m:sub>
                        <m:r>
                          <a:rPr lang="en-US" altLang="zh-TW" sz="1600" i="1">
                            <a:latin typeface="Cambria Math" panose="02040503050406030204" pitchFamily="18" charset="0"/>
                          </a:rPr>
                          <m:t>𝑖𝑛𝑓</m:t>
                        </m:r>
                        <m:r>
                          <a:rPr lang="en-US" altLang="zh-TW" sz="1600" i="1">
                            <a:latin typeface="Cambria Math" panose="02040503050406030204" pitchFamily="18" charset="0"/>
                          </a:rPr>
                          <m:t>0+</m:t>
                        </m:r>
                        <m:r>
                          <a:rPr lang="en-US" altLang="zh-TW" sz="1600" i="1">
                            <a:latin typeface="Cambria Math" panose="02040503050406030204" pitchFamily="18" charset="0"/>
                          </a:rPr>
                          <m:t>𝑎𝑐𝑡𝑖𝑜𝑛</m:t>
                        </m:r>
                      </m:sub>
                    </m:sSub>
                    <m:r>
                      <a:rPr lang="en-US" altLang="zh-TW" sz="1600" i="1">
                        <a:latin typeface="Cambria Math" panose="02040503050406030204" pitchFamily="18" charset="0"/>
                      </a:rPr>
                      <m:t> </m:t>
                    </m:r>
                  </m:oMath>
                </a14:m>
                <a:r>
                  <a:rPr lang="zh-TW" altLang="en-US" sz="1600" dirty="0"/>
                  <a:t>、</a:t>
                </a:r>
                <a:r>
                  <a:rPr lang="en-US" altLang="zh-TW" sz="1600" dirty="0"/>
                  <a:t> </a:t>
                </a:r>
                <a14:m>
                  <m:oMath xmlns:m="http://schemas.openxmlformats.org/officeDocument/2006/math">
                    <m:sSub>
                      <m:sSubPr>
                        <m:ctrlPr>
                          <a:rPr lang="en-US" altLang="zh-TW" sz="1600" i="1">
                            <a:latin typeface="Cambria Math" panose="02040503050406030204" pitchFamily="18" charset="0"/>
                          </a:rPr>
                        </m:ctrlPr>
                      </m:sSubPr>
                      <m:e>
                        <m:r>
                          <a:rPr lang="en-US" altLang="zh-TW" sz="1600" i="1">
                            <a:latin typeface="Cambria Math" panose="02040503050406030204" pitchFamily="18" charset="0"/>
                          </a:rPr>
                          <m:t>𝐴𝐶𝐶</m:t>
                        </m:r>
                      </m:e>
                      <m:sub>
                        <m:r>
                          <a:rPr lang="en-US" altLang="zh-TW" sz="1600" i="1">
                            <a:latin typeface="Cambria Math" panose="02040503050406030204" pitchFamily="18" charset="0"/>
                          </a:rPr>
                          <m:t>𝑎𝑐𝑡𝑖𝑜𝑛</m:t>
                        </m:r>
                      </m:sub>
                    </m:sSub>
                  </m:oMath>
                </a14:m>
                <a:endParaRPr lang="en-US" altLang="zh-TW" sz="1600" u="sng" dirty="0"/>
              </a:p>
              <a:p>
                <a:pPr marL="558800" lvl="1" indent="0">
                  <a:buNone/>
                </a:pPr>
                <a:endParaRPr lang="en-US" altLang="zh-TW" sz="1600" u="sng" dirty="0">
                  <a:solidFill>
                    <a:schemeClr val="tx1"/>
                  </a:solidFill>
                  <a:latin typeface="微軟正黑體" panose="020B0604030504040204" pitchFamily="34" charset="-120"/>
                  <a:ea typeface="微軟正黑體" panose="020B0604030504040204" pitchFamily="34" charset="-120"/>
                </a:endParaRPr>
              </a:p>
              <a:p>
                <a:pPr marL="558800" lvl="1" indent="0">
                  <a:buNone/>
                </a:pPr>
                <a:endParaRPr lang="en-US" altLang="zh-TW" sz="1600" u="sng" dirty="0">
                  <a:solidFill>
                    <a:schemeClr val="tx1"/>
                  </a:solidFill>
                  <a:latin typeface="微軟正黑體" panose="020B0604030504040204" pitchFamily="34" charset="-120"/>
                  <a:ea typeface="微軟正黑體" panose="020B0604030504040204" pitchFamily="34" charset="-120"/>
                </a:endParaRPr>
              </a:p>
              <a:p>
                <a:r>
                  <a:rPr lang="zh-TW" altLang="en-US" sz="1900" dirty="0">
                    <a:solidFill>
                      <a:schemeClr val="tx1"/>
                    </a:solidFill>
                    <a:latin typeface="微軟正黑體" panose="020B0604030504040204" pitchFamily="34" charset="-120"/>
                    <a:ea typeface="微軟正黑體" panose="020B0604030504040204" pitchFamily="34" charset="-120"/>
                  </a:rPr>
                  <a:t>依變項</a:t>
                </a:r>
                <a:r>
                  <a:rPr lang="en-US" altLang="zh-TW" sz="1900" dirty="0">
                    <a:solidFill>
                      <a:schemeClr val="tx1"/>
                    </a:solidFill>
                    <a:latin typeface="微軟正黑體" panose="020B0604030504040204" pitchFamily="34" charset="-120"/>
                    <a:ea typeface="微軟正黑體" panose="020B0604030504040204" pitchFamily="34" charset="-120"/>
                  </a:rPr>
                  <a:t>:</a:t>
                </a:r>
              </a:p>
              <a:p>
                <a:pPr lvl="1"/>
                <a:r>
                  <a:rPr lang="zh-TW" altLang="en-US" sz="1600" dirty="0">
                    <a:solidFill>
                      <a:schemeClr val="tx1"/>
                    </a:solidFill>
                    <a:latin typeface="微軟正黑體" panose="020B0604030504040204" pitchFamily="34" charset="-120"/>
                    <a:ea typeface="微軟正黑體" panose="020B0604030504040204" pitchFamily="34" charset="-120"/>
                  </a:rPr>
                  <a:t>問卷</a:t>
                </a:r>
                <a:r>
                  <a:rPr lang="en-US" altLang="zh-TW" sz="1600" dirty="0">
                    <a:solidFill>
                      <a:schemeClr val="tx1"/>
                    </a:solidFill>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 ACC</a:t>
                </a:r>
                <a:r>
                  <a:rPr lang="zh-TW" altLang="en-US" sz="1600" dirty="0">
                    <a:solidFill>
                      <a:schemeClr val="tx1"/>
                    </a:solidFill>
                    <a:latin typeface="微軟正黑體" panose="020B0604030504040204" pitchFamily="34" charset="-120"/>
                    <a:ea typeface="微軟正黑體" panose="020B0604030504040204" pitchFamily="34" charset="-120"/>
                  </a:rPr>
                  <a:t>可信度問卷、</a:t>
                </a:r>
                <a:r>
                  <a:rPr lang="en-US" altLang="zh-TW" sz="1600" dirty="0">
                    <a:latin typeface="微軟正黑體" panose="020B0604030504040204" pitchFamily="34" charset="-120"/>
                    <a:ea typeface="微軟正黑體" panose="020B0604030504040204" pitchFamily="34" charset="-120"/>
                  </a:rPr>
                  <a:t> ACC</a:t>
                </a:r>
                <a:r>
                  <a:rPr lang="zh-TW" altLang="en-US" sz="1600" dirty="0">
                    <a:solidFill>
                      <a:schemeClr val="tx1"/>
                    </a:solidFill>
                    <a:latin typeface="微軟正黑體" panose="020B0604030504040204" pitchFamily="34" charset="-120"/>
                    <a:ea typeface="微軟正黑體" panose="020B0604030504040204" pitchFamily="34" charset="-120"/>
                  </a:rPr>
                  <a:t>可接受性問卷</a:t>
                </a:r>
                <a:endParaRPr lang="en-US" altLang="zh-TW" sz="1600" dirty="0">
                  <a:solidFill>
                    <a:schemeClr val="tx1"/>
                  </a:solidFill>
                  <a:latin typeface="微軟正黑體" panose="020B0604030504040204" pitchFamily="34" charset="-120"/>
                  <a:ea typeface="微軟正黑體" panose="020B0604030504040204" pitchFamily="34" charset="-120"/>
                </a:endParaRPr>
              </a:p>
            </p:txBody>
          </p:sp>
        </mc:Choice>
        <mc:Fallback xmlns="">
          <p:sp>
            <p:nvSpPr>
              <p:cNvPr id="20" name="內容版面配置區 2">
                <a:extLst>
                  <a:ext uri="{FF2B5EF4-FFF2-40B4-BE49-F238E27FC236}">
                    <a16:creationId xmlns:a16="http://schemas.microsoft.com/office/drawing/2014/main" id="{4B243C86-8A44-42C3-8C75-30BF62A0D039}"/>
                  </a:ext>
                </a:extLst>
              </p:cNvPr>
              <p:cNvSpPr txBox="1">
                <a:spLocks noRot="1" noChangeAspect="1" noMove="1" noResize="1" noEditPoints="1" noAdjustHandles="1" noChangeArrowheads="1" noChangeShapeType="1" noTextEdit="1"/>
              </p:cNvSpPr>
              <p:nvPr/>
            </p:nvSpPr>
            <p:spPr>
              <a:xfrm>
                <a:off x="293683" y="1416005"/>
                <a:ext cx="7324317" cy="3194322"/>
              </a:xfrm>
              <a:prstGeom prst="rect">
                <a:avLst/>
              </a:prstGeom>
              <a:blipFill>
                <a:blip r:embed="rId3"/>
                <a:stretch>
                  <a:fillRect/>
                </a:stretch>
              </a:blipFill>
              <a:ln>
                <a:noFill/>
              </a:ln>
            </p:spPr>
            <p:txBody>
              <a:bodyPr/>
              <a:lstStyle/>
              <a:p>
                <a:r>
                  <a:rPr lang="zh-TW" altLang="en-US">
                    <a:noFill/>
                  </a:rPr>
                  <a:t> </a:t>
                </a:r>
              </a:p>
            </p:txBody>
          </p:sp>
        </mc:Fallback>
      </mc:AlternateContent>
      <p:sp>
        <p:nvSpPr>
          <p:cNvPr id="24" name="文字方塊 23">
            <a:extLst>
              <a:ext uri="{FF2B5EF4-FFF2-40B4-BE49-F238E27FC236}">
                <a16:creationId xmlns:a16="http://schemas.microsoft.com/office/drawing/2014/main" id="{83A91C3C-F4B4-4D5C-9BBE-42A36F5ECD3E}"/>
              </a:ext>
            </a:extLst>
          </p:cNvPr>
          <p:cNvSpPr txBox="1"/>
          <p:nvPr/>
        </p:nvSpPr>
        <p:spPr>
          <a:xfrm>
            <a:off x="694164" y="2990306"/>
            <a:ext cx="1973267" cy="523220"/>
          </a:xfrm>
          <a:prstGeom prst="rect">
            <a:avLst/>
          </a:prstGeom>
          <a:noFill/>
          <a:ln>
            <a:solidFill>
              <a:schemeClr val="tx1"/>
            </a:solidFill>
            <a:prstDash val="lgDash"/>
          </a:ln>
        </p:spPr>
        <p:txBody>
          <a:bodyPr wrap="square">
            <a:spAutoFit/>
          </a:bodyPr>
          <a:lstStyle/>
          <a:p>
            <a:r>
              <a:rPr lang="zh-TW" altLang="en-US" dirty="0"/>
              <a:t>只向駕駛表達需要加速以達到 </a:t>
            </a:r>
            <a:r>
              <a:rPr lang="en-US" altLang="zh-TW" dirty="0"/>
              <a:t>ACC </a:t>
            </a:r>
            <a:r>
              <a:rPr lang="zh-TW" altLang="en-US" dirty="0"/>
              <a:t>的時間</a:t>
            </a:r>
          </a:p>
        </p:txBody>
      </p:sp>
      <p:sp>
        <p:nvSpPr>
          <p:cNvPr id="26" name="文字方塊 25">
            <a:extLst>
              <a:ext uri="{FF2B5EF4-FFF2-40B4-BE49-F238E27FC236}">
                <a16:creationId xmlns:a16="http://schemas.microsoft.com/office/drawing/2014/main" id="{EA73483A-EB57-4D61-AB6D-B78D2AA1B273}"/>
              </a:ext>
            </a:extLst>
          </p:cNvPr>
          <p:cNvSpPr txBox="1"/>
          <p:nvPr/>
        </p:nvSpPr>
        <p:spPr>
          <a:xfrm>
            <a:off x="2977623" y="2967446"/>
            <a:ext cx="2600219" cy="738664"/>
          </a:xfrm>
          <a:prstGeom prst="rect">
            <a:avLst/>
          </a:prstGeom>
          <a:noFill/>
          <a:ln>
            <a:solidFill>
              <a:schemeClr val="tx1"/>
            </a:solidFill>
            <a:prstDash val="lgDash"/>
          </a:ln>
        </p:spPr>
        <p:txBody>
          <a:bodyPr wrap="square">
            <a:spAutoFit/>
          </a:bodyPr>
          <a:lstStyle/>
          <a:p>
            <a:r>
              <a:rPr lang="en-US" altLang="zh-TW" dirty="0"/>
              <a:t>ACC</a:t>
            </a:r>
            <a:r>
              <a:rPr lang="zh-TW" altLang="en-US" dirty="0"/>
              <a:t>將接管汽車的加速以達到其設計的駕駛目標，同時提供有關何時以及如何加速。</a:t>
            </a:r>
          </a:p>
        </p:txBody>
      </p:sp>
      <p:sp>
        <p:nvSpPr>
          <p:cNvPr id="28" name="文字方塊 27">
            <a:extLst>
              <a:ext uri="{FF2B5EF4-FFF2-40B4-BE49-F238E27FC236}">
                <a16:creationId xmlns:a16="http://schemas.microsoft.com/office/drawing/2014/main" id="{22A12005-86C7-4B5F-9B31-17A76B1138CB}"/>
              </a:ext>
            </a:extLst>
          </p:cNvPr>
          <p:cNvSpPr txBox="1"/>
          <p:nvPr/>
        </p:nvSpPr>
        <p:spPr>
          <a:xfrm>
            <a:off x="5888034" y="2967446"/>
            <a:ext cx="2508788" cy="738664"/>
          </a:xfrm>
          <a:prstGeom prst="rect">
            <a:avLst/>
          </a:prstGeom>
          <a:noFill/>
          <a:ln>
            <a:solidFill>
              <a:schemeClr val="tx1"/>
            </a:solidFill>
            <a:prstDash val="lgDash"/>
          </a:ln>
        </p:spPr>
        <p:txBody>
          <a:bodyPr wrap="square">
            <a:spAutoFit/>
          </a:bodyPr>
          <a:lstStyle/>
          <a:p>
            <a:r>
              <a:rPr lang="zh-TW" altLang="en-US" dirty="0"/>
              <a:t>可以在不提供訊息的情況下接管汽車的加速以達到其設定的駕駛目標</a:t>
            </a:r>
          </a:p>
        </p:txBody>
      </p:sp>
      <p:cxnSp>
        <p:nvCxnSpPr>
          <p:cNvPr id="8" name="直線接點 7">
            <a:extLst>
              <a:ext uri="{FF2B5EF4-FFF2-40B4-BE49-F238E27FC236}">
                <a16:creationId xmlns:a16="http://schemas.microsoft.com/office/drawing/2014/main" id="{A32C8BDE-E775-4D8B-9986-1B3A49261720}"/>
              </a:ext>
            </a:extLst>
          </p:cNvPr>
          <p:cNvCxnSpPr>
            <a:cxnSpLocks/>
            <a:stCxn id="24" idx="0"/>
          </p:cNvCxnSpPr>
          <p:nvPr/>
        </p:nvCxnSpPr>
        <p:spPr>
          <a:xfrm flipV="1">
            <a:off x="1680798" y="2842260"/>
            <a:ext cx="1420542" cy="148046"/>
          </a:xfrm>
          <a:prstGeom prst="line">
            <a:avLst/>
          </a:prstGeom>
        </p:spPr>
        <p:style>
          <a:lnRef idx="1">
            <a:schemeClr val="dk1"/>
          </a:lnRef>
          <a:fillRef idx="0">
            <a:schemeClr val="dk1"/>
          </a:fillRef>
          <a:effectRef idx="0">
            <a:schemeClr val="dk1"/>
          </a:effectRef>
          <a:fontRef idx="minor">
            <a:schemeClr val="tx1"/>
          </a:fontRef>
        </p:style>
      </p:cxnSp>
      <p:cxnSp>
        <p:nvCxnSpPr>
          <p:cNvPr id="10" name="直線接點 9">
            <a:extLst>
              <a:ext uri="{FF2B5EF4-FFF2-40B4-BE49-F238E27FC236}">
                <a16:creationId xmlns:a16="http://schemas.microsoft.com/office/drawing/2014/main" id="{F9CC4EED-3AAC-4C33-9BA8-6A4C1BF41512}"/>
              </a:ext>
            </a:extLst>
          </p:cNvPr>
          <p:cNvCxnSpPr>
            <a:cxnSpLocks/>
            <a:stCxn id="26" idx="0"/>
          </p:cNvCxnSpPr>
          <p:nvPr/>
        </p:nvCxnSpPr>
        <p:spPr>
          <a:xfrm flipV="1">
            <a:off x="4277733" y="2842260"/>
            <a:ext cx="80907" cy="12518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接點 34">
            <a:extLst>
              <a:ext uri="{FF2B5EF4-FFF2-40B4-BE49-F238E27FC236}">
                <a16:creationId xmlns:a16="http://schemas.microsoft.com/office/drawing/2014/main" id="{97F4E9ED-16F9-4C21-9501-2D4A2857FFE0}"/>
              </a:ext>
            </a:extLst>
          </p:cNvPr>
          <p:cNvCxnSpPr>
            <a:cxnSpLocks/>
          </p:cNvCxnSpPr>
          <p:nvPr/>
        </p:nvCxnSpPr>
        <p:spPr>
          <a:xfrm flipH="1" flipV="1">
            <a:off x="5785280" y="2853690"/>
            <a:ext cx="1350850" cy="110443"/>
          </a:xfrm>
          <a:prstGeom prst="line">
            <a:avLst/>
          </a:prstGeom>
        </p:spPr>
        <p:style>
          <a:lnRef idx="1">
            <a:schemeClr val="dk1"/>
          </a:lnRef>
          <a:fillRef idx="0">
            <a:schemeClr val="dk1"/>
          </a:fillRef>
          <a:effectRef idx="0">
            <a:schemeClr val="dk1"/>
          </a:effectRef>
          <a:fontRef idx="minor">
            <a:schemeClr val="tx1"/>
          </a:fontRef>
        </p:style>
      </p:cxnSp>
      <p:sp>
        <p:nvSpPr>
          <p:cNvPr id="29" name="文字方塊 28">
            <a:extLst>
              <a:ext uri="{FF2B5EF4-FFF2-40B4-BE49-F238E27FC236}">
                <a16:creationId xmlns:a16="http://schemas.microsoft.com/office/drawing/2014/main" id="{32381000-4899-4457-BA9D-7A5DE6A71B6A}"/>
              </a:ext>
            </a:extLst>
          </p:cNvPr>
          <p:cNvSpPr txBox="1"/>
          <p:nvPr/>
        </p:nvSpPr>
        <p:spPr>
          <a:xfrm>
            <a:off x="1190920" y="4367325"/>
            <a:ext cx="6271036" cy="584775"/>
          </a:xfrm>
          <a:prstGeom prst="rect">
            <a:avLst/>
          </a:prstGeom>
          <a:noFill/>
        </p:spPr>
        <p:txBody>
          <a:bodyPr wrap="square">
            <a:spAutoFit/>
          </a:bodyPr>
          <a:lstStyle/>
          <a:p>
            <a:pPr lvl="1"/>
            <a:r>
              <a:rPr lang="zh-TW" altLang="en-US" sz="1600" dirty="0">
                <a:solidFill>
                  <a:schemeClr val="tx1"/>
                </a:solidFill>
                <a:latin typeface="微軟正黑體" panose="020B0604030504040204" pitchFamily="34" charset="-120"/>
                <a:ea typeface="微軟正黑體" panose="020B0604030504040204" pitchFamily="34" charset="-120"/>
                <a:sym typeface="Roboto Condensed Light"/>
              </a:rPr>
              <a:t>詢問</a:t>
            </a:r>
            <a:r>
              <a:rPr lang="en-US" altLang="zh-TW" sz="1600" dirty="0">
                <a:solidFill>
                  <a:schemeClr val="tx1"/>
                </a:solidFill>
                <a:latin typeface="微軟正黑體" panose="020B0604030504040204" pitchFamily="34" charset="-120"/>
                <a:ea typeface="微軟正黑體" panose="020B0604030504040204" pitchFamily="34" charset="-120"/>
                <a:sym typeface="Roboto Condensed Light"/>
              </a:rPr>
              <a:t>:</a:t>
            </a:r>
            <a:r>
              <a:rPr lang="zh-TW" altLang="en-US" sz="1600" dirty="0">
                <a:solidFill>
                  <a:schemeClr val="tx1"/>
                </a:solidFill>
                <a:latin typeface="微軟正黑體" panose="020B0604030504040204" pitchFamily="34" charset="-120"/>
                <a:ea typeface="微軟正黑體" panose="020B0604030504040204" pitchFamily="34" charset="-120"/>
                <a:sym typeface="Roboto Condensed Light"/>
              </a:rPr>
              <a:t> </a:t>
            </a:r>
            <a:r>
              <a:rPr lang="en-US" altLang="zh-TW" sz="1600" dirty="0">
                <a:solidFill>
                  <a:schemeClr val="tx1"/>
                </a:solidFill>
                <a:latin typeface="微軟正黑體" panose="020B0604030504040204" pitchFamily="34" charset="-120"/>
                <a:ea typeface="微軟正黑體" panose="020B0604030504040204" pitchFamily="34" charset="-120"/>
                <a:sym typeface="Roboto Condensed Light"/>
              </a:rPr>
              <a:t>ACC</a:t>
            </a:r>
            <a:r>
              <a:rPr lang="zh-TW" altLang="en-US" sz="1600" dirty="0">
                <a:solidFill>
                  <a:schemeClr val="tx1"/>
                </a:solidFill>
                <a:latin typeface="微軟正黑體" panose="020B0604030504040204" pitchFamily="34" charset="-120"/>
                <a:ea typeface="微軟正黑體" panose="020B0604030504040204" pitchFamily="34" charset="-120"/>
                <a:sym typeface="Roboto Condensed Light"/>
              </a:rPr>
              <a:t>是否有助於實現駕駛目標</a:t>
            </a:r>
            <a:r>
              <a:rPr lang="en-US" altLang="zh-TW" sz="1600" dirty="0">
                <a:solidFill>
                  <a:schemeClr val="tx1"/>
                </a:solidFill>
                <a:latin typeface="微軟正黑體" panose="020B0604030504040204" pitchFamily="34" charset="-120"/>
                <a:ea typeface="微軟正黑體" panose="020B0604030504040204" pitchFamily="34" charset="-120"/>
                <a:sym typeface="Roboto Condensed Light"/>
              </a:rPr>
              <a:t>?</a:t>
            </a:r>
          </a:p>
          <a:p>
            <a:pPr lvl="1"/>
            <a:r>
              <a:rPr lang="zh-TW" altLang="en-US" sz="1600" dirty="0">
                <a:solidFill>
                  <a:schemeClr val="tx1"/>
                </a:solidFill>
                <a:latin typeface="微軟正黑體" panose="020B0604030504040204" pitchFamily="34" charset="-120"/>
                <a:ea typeface="微軟正黑體" panose="020B0604030504040204" pitchFamily="34" charset="-120"/>
                <a:sym typeface="Roboto Condensed Light"/>
              </a:rPr>
              <a:t>         實際使用</a:t>
            </a:r>
            <a:r>
              <a:rPr lang="en-US" altLang="zh-TW" sz="1600" dirty="0">
                <a:latin typeface="微軟正黑體" panose="020B0604030504040204" pitchFamily="34" charset="-120"/>
                <a:ea typeface="微軟正黑體" panose="020B0604030504040204" pitchFamily="34" charset="-120"/>
              </a:rPr>
              <a:t>ACC</a:t>
            </a:r>
            <a:r>
              <a:rPr lang="zh-TW" altLang="en-US" sz="1600" dirty="0">
                <a:solidFill>
                  <a:schemeClr val="tx1"/>
                </a:solidFill>
                <a:latin typeface="微軟正黑體" panose="020B0604030504040204" pitchFamily="34" charset="-120"/>
                <a:ea typeface="微軟正黑體" panose="020B0604030504040204" pitchFamily="34" charset="-120"/>
                <a:sym typeface="Roboto Condensed Light"/>
              </a:rPr>
              <a:t>時，系統會有多少控制權</a:t>
            </a:r>
            <a:r>
              <a:rPr lang="en-US" altLang="zh-TW" sz="1600" dirty="0">
                <a:solidFill>
                  <a:schemeClr val="tx1"/>
                </a:solidFill>
                <a:latin typeface="微軟正黑體" panose="020B0604030504040204" pitchFamily="34" charset="-120"/>
                <a:ea typeface="微軟正黑體" panose="020B0604030504040204" pitchFamily="34" charset="-120"/>
                <a:sym typeface="Roboto Condensed Light"/>
              </a:rPr>
              <a:t>?</a:t>
            </a:r>
            <a:r>
              <a:rPr lang="zh-TW" altLang="en-US" sz="1600" dirty="0">
                <a:solidFill>
                  <a:schemeClr val="tx1"/>
                </a:solidFill>
                <a:latin typeface="微軟正黑體" panose="020B0604030504040204" pitchFamily="34" charset="-120"/>
                <a:ea typeface="微軟正黑體" panose="020B0604030504040204" pitchFamily="34" charset="-120"/>
                <a:sym typeface="Roboto Condensed Light"/>
              </a:rPr>
              <a:t> </a:t>
            </a:r>
          </a:p>
        </p:txBody>
      </p:sp>
    </p:spTree>
    <p:extLst>
      <p:ext uri="{BB962C8B-B14F-4D97-AF65-F5344CB8AC3E}">
        <p14:creationId xmlns:p14="http://schemas.microsoft.com/office/powerpoint/2010/main" val="3236225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3-5 </a:t>
            </a:r>
            <a:r>
              <a:rPr lang="zh-TW" altLang="en-US" dirty="0"/>
              <a:t>實驗程序</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70B36FE4-109F-419C-9EEA-6574FD0393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20" name="內容版面配置區 2">
            <a:extLst>
              <a:ext uri="{FF2B5EF4-FFF2-40B4-BE49-F238E27FC236}">
                <a16:creationId xmlns:a16="http://schemas.microsoft.com/office/drawing/2014/main" id="{63BE48AD-0499-4DBE-A44F-849F71B43B46}"/>
              </a:ext>
            </a:extLst>
          </p:cNvPr>
          <p:cNvSpPr txBox="1">
            <a:spLocks/>
          </p:cNvSpPr>
          <p:nvPr/>
        </p:nvSpPr>
        <p:spPr>
          <a:xfrm>
            <a:off x="293683" y="1416005"/>
            <a:ext cx="7947206"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pPr>
              <a:buFont typeface="+mj-lt"/>
              <a:buAutoNum type="arabicPeriod"/>
            </a:pPr>
            <a:r>
              <a:rPr lang="zh-TW" altLang="en-US" sz="1600" dirty="0">
                <a:latin typeface="微軟正黑體" panose="020B0604030504040204" pitchFamily="34" charset="-120"/>
                <a:ea typeface="微軟正黑體" panose="020B0604030504040204" pitchFamily="34" charset="-120"/>
              </a:rPr>
              <a:t>說明駕駛目標</a:t>
            </a:r>
            <a:r>
              <a:rPr lang="en-US" altLang="zh-TW" sz="1600" dirty="0">
                <a:latin typeface="微軟正黑體" panose="020B0604030504040204" pitchFamily="34" charset="-120"/>
                <a:ea typeface="微軟正黑體" panose="020B0604030504040204" pitchFamily="34" charset="-120"/>
              </a:rPr>
              <a:t>:</a:t>
            </a:r>
          </a:p>
          <a:p>
            <a:pPr lvl="1"/>
            <a:r>
              <a:rPr lang="zh-TW" altLang="en-US" sz="1400" dirty="0">
                <a:latin typeface="微軟正黑體" panose="020B0604030504040204" pitchFamily="34" charset="-120"/>
                <a:ea typeface="微軟正黑體" panose="020B0604030504040204" pitchFamily="34" charset="-120"/>
              </a:rPr>
              <a:t>舒適性</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輕鬆駕駛、無突然煞車和加速</a:t>
            </a:r>
            <a:r>
              <a:rPr lang="en-US" altLang="zh-TW" sz="1400" dirty="0">
                <a:latin typeface="微軟正黑體" panose="020B0604030504040204" pitchFamily="34" charset="-120"/>
                <a:ea typeface="微軟正黑體" panose="020B0604030504040204" pitchFamily="34" charset="-120"/>
              </a:rPr>
              <a:t>)</a:t>
            </a:r>
          </a:p>
          <a:p>
            <a:pPr lvl="1"/>
            <a:r>
              <a:rPr lang="zh-TW" altLang="en-US" sz="1400" dirty="0">
                <a:latin typeface="微軟正黑體" panose="020B0604030504040204" pitchFamily="34" charset="-120"/>
                <a:ea typeface="微軟正黑體" panose="020B0604030504040204" pitchFamily="34" charset="-120"/>
              </a:rPr>
              <a:t>能源效率</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駕駛時節省燃料</a:t>
            </a:r>
            <a:r>
              <a:rPr lang="en-US" altLang="zh-TW" sz="1400" dirty="0">
                <a:latin typeface="微軟正黑體" panose="020B0604030504040204" pitchFamily="34" charset="-120"/>
                <a:ea typeface="微軟正黑體" panose="020B0604030504040204" pitchFamily="34" charset="-120"/>
              </a:rPr>
              <a:t>)</a:t>
            </a:r>
          </a:p>
          <a:p>
            <a:pPr lvl="1"/>
            <a:r>
              <a:rPr lang="zh-TW" altLang="en-US" sz="1400" dirty="0">
                <a:latin typeface="微軟正黑體" panose="020B0604030504040204" pitchFamily="34" charset="-120"/>
                <a:ea typeface="微軟正黑體" panose="020B0604030504040204" pitchFamily="34" charset="-120"/>
              </a:rPr>
              <a:t>速度</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在最短時間內到達所需目的地</a:t>
            </a:r>
            <a:r>
              <a:rPr lang="en-US" altLang="zh-TW" sz="1400" dirty="0">
                <a:latin typeface="微軟正黑體" panose="020B0604030504040204" pitchFamily="34" charset="-120"/>
                <a:ea typeface="微軟正黑體" panose="020B0604030504040204" pitchFamily="34" charset="-120"/>
              </a:rPr>
              <a:t>)</a:t>
            </a:r>
          </a:p>
          <a:p>
            <a:pPr lvl="1"/>
            <a:r>
              <a:rPr lang="zh-TW" altLang="en-US" sz="1400" dirty="0">
                <a:latin typeface="微軟正黑體" panose="020B0604030504040204" pitchFamily="34" charset="-120"/>
                <a:ea typeface="微軟正黑體" panose="020B0604030504040204" pitchFamily="34" charset="-120"/>
              </a:rPr>
              <a:t>安全性</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 以最低的事故風險駕駛</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endParaRPr lang="en-US" altLang="zh-TW" sz="1400" dirty="0">
              <a:latin typeface="微軟正黑體" panose="020B0604030504040204" pitchFamily="34" charset="-120"/>
              <a:ea typeface="微軟正黑體" panose="020B0604030504040204" pitchFamily="34" charset="-120"/>
            </a:endParaRPr>
          </a:p>
          <a:p>
            <a:pPr>
              <a:buFont typeface="+mj-lt"/>
              <a:buAutoNum type="arabicPeriod"/>
            </a:pPr>
            <a:r>
              <a:rPr lang="zh-TW" altLang="en-US" sz="1600" dirty="0">
                <a:latin typeface="微軟正黑體" panose="020B0604030504040204" pitchFamily="34" charset="-120"/>
                <a:ea typeface="微軟正黑體" panose="020B0604030504040204" pitchFamily="34" charset="-120"/>
              </a:rPr>
              <a:t>請受測者排序。</a:t>
            </a:r>
            <a:endParaRPr lang="en-US" altLang="zh-TW" sz="1600" dirty="0">
              <a:latin typeface="微軟正黑體" panose="020B0604030504040204" pitchFamily="34" charset="-120"/>
              <a:ea typeface="微軟正黑體" panose="020B0604030504040204" pitchFamily="34" charset="-120"/>
            </a:endParaRPr>
          </a:p>
          <a:p>
            <a:pPr>
              <a:buFont typeface="+mj-lt"/>
              <a:buAutoNum type="arabicPeriod"/>
            </a:pPr>
            <a:r>
              <a:rPr lang="zh-TW" altLang="en-US" sz="1600" dirty="0">
                <a:latin typeface="微軟正黑體" panose="020B0604030504040204" pitchFamily="34" charset="-120"/>
                <a:ea typeface="微軟正黑體" panose="020B0604030504040204" pitchFamily="34" charset="-120"/>
              </a:rPr>
              <a:t>向受測者說明</a:t>
            </a:r>
            <a:r>
              <a:rPr lang="en-US" altLang="zh-TW" sz="1600" dirty="0">
                <a:latin typeface="微軟正黑體" panose="020B0604030504040204" pitchFamily="34" charset="-120"/>
                <a:ea typeface="微軟正黑體" panose="020B0604030504040204" pitchFamily="34" charset="-120"/>
              </a:rPr>
              <a:t>3</a:t>
            </a:r>
            <a:r>
              <a:rPr lang="zh-TW" altLang="en-US" sz="1600" dirty="0">
                <a:latin typeface="微軟正黑體" panose="020B0604030504040204" pitchFamily="34" charset="-120"/>
                <a:ea typeface="微軟正黑體" panose="020B0604030504040204" pitchFamily="34" charset="-120"/>
              </a:rPr>
              <a:t>種自動化程度，並顯示</a:t>
            </a:r>
            <a:r>
              <a:rPr lang="en-US" altLang="zh-TW" sz="1600" b="1" u="sng"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ACC</a:t>
            </a:r>
            <a:r>
              <a:rPr lang="zh-TW" altLang="en-US" sz="1600" b="1" u="sng"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的目標</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因組別不同而有差異</a:t>
            </a:r>
            <a:r>
              <a:rPr lang="en-US" altLang="zh-TW" sz="1600" dirty="0">
                <a:latin typeface="微軟正黑體" panose="020B0604030504040204" pitchFamily="34" charset="-120"/>
                <a:ea typeface="微軟正黑體" panose="020B0604030504040204" pitchFamily="34" charset="-120"/>
              </a:rPr>
              <a:t>)</a:t>
            </a:r>
          </a:p>
          <a:p>
            <a:pPr>
              <a:buFont typeface="+mj-lt"/>
              <a:buAutoNum type="arabicPeriod"/>
            </a:pPr>
            <a:r>
              <a:rPr lang="zh-TW" altLang="en-US" sz="1600" dirty="0">
                <a:latin typeface="微軟正黑體" panose="020B0604030504040204" pitchFamily="34" charset="-120"/>
                <a:ea typeface="微軟正黑體" panose="020B0604030504040204" pitchFamily="34" charset="-120"/>
              </a:rPr>
              <a:t>測量了可信度問卷和可接受性問卷</a:t>
            </a:r>
            <a:endParaRPr lang="en-US" altLang="zh-TW" sz="1600" dirty="0">
              <a:latin typeface="微軟正黑體" panose="020B0604030504040204" pitchFamily="34" charset="-120"/>
              <a:ea typeface="微軟正黑體" panose="020B0604030504040204" pitchFamily="34" charset="-120"/>
            </a:endParaRPr>
          </a:p>
          <a:p>
            <a:pPr>
              <a:buFont typeface="+mj-lt"/>
              <a:buAutoNum type="arabicPeriod"/>
            </a:pPr>
            <a:r>
              <a:rPr lang="zh-TW" altLang="en-US" sz="1600" dirty="0">
                <a:solidFill>
                  <a:schemeClr val="tx1"/>
                </a:solidFill>
                <a:latin typeface="微軟正黑體" panose="020B0604030504040204" pitchFamily="34" charset="-120"/>
                <a:ea typeface="微軟正黑體" panose="020B0604030504040204" pitchFamily="34" charset="-120"/>
                <a:sym typeface="Roboto Condensed Light"/>
              </a:rPr>
              <a:t>詢問</a:t>
            </a:r>
            <a:r>
              <a:rPr lang="en-US" altLang="zh-TW" sz="1600" dirty="0">
                <a:solidFill>
                  <a:schemeClr val="tx1"/>
                </a:solidFill>
                <a:latin typeface="微軟正黑體" panose="020B0604030504040204" pitchFamily="34" charset="-120"/>
                <a:ea typeface="微軟正黑體" panose="020B0604030504040204" pitchFamily="34" charset="-120"/>
                <a:sym typeface="Roboto Condensed Light"/>
              </a:rPr>
              <a:t>:ACC</a:t>
            </a:r>
            <a:r>
              <a:rPr lang="zh-TW" altLang="en-US" sz="1600" dirty="0">
                <a:solidFill>
                  <a:schemeClr val="tx1"/>
                </a:solidFill>
                <a:latin typeface="微軟正黑體" panose="020B0604030504040204" pitchFamily="34" charset="-120"/>
                <a:ea typeface="微軟正黑體" panose="020B0604030504040204" pitchFamily="34" charset="-120"/>
                <a:sym typeface="Roboto Condensed Light"/>
              </a:rPr>
              <a:t>是否有助於實現駕駛目標</a:t>
            </a:r>
            <a:r>
              <a:rPr lang="en-US" altLang="zh-TW" sz="1600" dirty="0">
                <a:solidFill>
                  <a:schemeClr val="tx1"/>
                </a:solidFill>
                <a:latin typeface="微軟正黑體" panose="020B0604030504040204" pitchFamily="34" charset="-120"/>
                <a:ea typeface="微軟正黑體" panose="020B0604030504040204" pitchFamily="34" charset="-120"/>
                <a:sym typeface="Roboto Condensed Light"/>
              </a:rPr>
              <a:t>?</a:t>
            </a:r>
            <a:r>
              <a:rPr lang="zh-TW" altLang="en-US" sz="1600" dirty="0">
                <a:solidFill>
                  <a:schemeClr val="tx1"/>
                </a:solidFill>
                <a:latin typeface="微軟正黑體" panose="020B0604030504040204" pitchFamily="34" charset="-120"/>
                <a:ea typeface="微軟正黑體" panose="020B0604030504040204" pitchFamily="34" charset="-120"/>
                <a:sym typeface="Roboto Condensed Light"/>
              </a:rPr>
              <a:t>實際使用</a:t>
            </a:r>
            <a:r>
              <a:rPr lang="en-US" altLang="zh-TW" sz="1600" dirty="0">
                <a:latin typeface="微軟正黑體" panose="020B0604030504040204" pitchFamily="34" charset="-120"/>
                <a:ea typeface="微軟正黑體" panose="020B0604030504040204" pitchFamily="34" charset="-120"/>
              </a:rPr>
              <a:t>ACC</a:t>
            </a:r>
            <a:r>
              <a:rPr lang="zh-TW" altLang="en-US" sz="1600" dirty="0">
                <a:solidFill>
                  <a:schemeClr val="tx1"/>
                </a:solidFill>
                <a:latin typeface="微軟正黑體" panose="020B0604030504040204" pitchFamily="34" charset="-120"/>
                <a:ea typeface="微軟正黑體" panose="020B0604030504040204" pitchFamily="34" charset="-120"/>
                <a:sym typeface="Roboto Condensed Light"/>
              </a:rPr>
              <a:t>時，系統會有多少控制權</a:t>
            </a:r>
            <a:r>
              <a:rPr lang="en-US" altLang="zh-TW" sz="1600" dirty="0">
                <a:solidFill>
                  <a:schemeClr val="tx1"/>
                </a:solidFill>
                <a:latin typeface="微軟正黑體" panose="020B0604030504040204" pitchFamily="34" charset="-120"/>
                <a:ea typeface="微軟正黑體" panose="020B0604030504040204" pitchFamily="34" charset="-120"/>
                <a:sym typeface="Roboto Condensed Light"/>
              </a:rPr>
              <a:t>?</a:t>
            </a:r>
            <a:r>
              <a:rPr lang="zh-TW" altLang="en-US" sz="1600" dirty="0">
                <a:solidFill>
                  <a:schemeClr val="tx1"/>
                </a:solidFill>
                <a:latin typeface="微軟正黑體" panose="020B0604030504040204" pitchFamily="34" charset="-120"/>
                <a:ea typeface="微軟正黑體" panose="020B0604030504040204" pitchFamily="34" charset="-120"/>
                <a:sym typeface="Roboto Condensed Light"/>
              </a:rPr>
              <a:t> </a:t>
            </a:r>
          </a:p>
          <a:p>
            <a:pPr>
              <a:buFont typeface="+mj-lt"/>
              <a:buAutoNum type="arabicPeriod"/>
            </a:pPr>
            <a:endParaRPr lang="en-US" altLang="zh-TW" sz="1600" dirty="0">
              <a:latin typeface="微軟正黑體" panose="020B0604030504040204" pitchFamily="34" charset="-120"/>
              <a:ea typeface="微軟正黑體" panose="020B0604030504040204" pitchFamily="34" charset="-120"/>
            </a:endParaRPr>
          </a:p>
          <a:p>
            <a:endParaRPr lang="en-US" altLang="zh-TW" sz="1800" dirty="0"/>
          </a:p>
          <a:p>
            <a:endParaRPr lang="en-US" altLang="zh-TW" sz="1400" dirty="0"/>
          </a:p>
          <a:p>
            <a:endParaRPr lang="zh-TW" altLang="en-US" sz="1800" dirty="0">
              <a:latin typeface="微軟正黑體" panose="020B0604030504040204" pitchFamily="34" charset="-120"/>
              <a:ea typeface="微軟正黑體" panose="020B0604030504040204" pitchFamily="34" charset="-120"/>
            </a:endParaRPr>
          </a:p>
        </p:txBody>
      </p:sp>
      <p:pic>
        <p:nvPicPr>
          <p:cNvPr id="21" name="圖片 20">
            <a:extLst>
              <a:ext uri="{FF2B5EF4-FFF2-40B4-BE49-F238E27FC236}">
                <a16:creationId xmlns:a16="http://schemas.microsoft.com/office/drawing/2014/main" id="{5829DD2B-8C93-40A6-BF4C-7AAF488BA526}"/>
              </a:ext>
            </a:extLst>
          </p:cNvPr>
          <p:cNvPicPr>
            <a:picLocks noChangeAspect="1"/>
          </p:cNvPicPr>
          <p:nvPr/>
        </p:nvPicPr>
        <p:blipFill>
          <a:blip r:embed="rId3"/>
          <a:stretch>
            <a:fillRect/>
          </a:stretch>
        </p:blipFill>
        <p:spPr>
          <a:xfrm>
            <a:off x="4370733" y="888463"/>
            <a:ext cx="4620867" cy="2672797"/>
          </a:xfrm>
          <a:prstGeom prst="rect">
            <a:avLst/>
          </a:prstGeom>
        </p:spPr>
      </p:pic>
      <p:sp>
        <p:nvSpPr>
          <p:cNvPr id="2" name="文字方塊 1">
            <a:extLst>
              <a:ext uri="{FF2B5EF4-FFF2-40B4-BE49-F238E27FC236}">
                <a16:creationId xmlns:a16="http://schemas.microsoft.com/office/drawing/2014/main" id="{C2EFC716-553D-4630-86DF-FD6EA22650CB}"/>
              </a:ext>
            </a:extLst>
          </p:cNvPr>
          <p:cNvSpPr txBox="1"/>
          <p:nvPr/>
        </p:nvSpPr>
        <p:spPr>
          <a:xfrm>
            <a:off x="6795911" y="2108355"/>
            <a:ext cx="722489" cy="307777"/>
          </a:xfrm>
          <a:prstGeom prst="rect">
            <a:avLst/>
          </a:prstGeom>
          <a:noFill/>
        </p:spPr>
        <p:txBody>
          <a:bodyPr wrap="square" rtlCol="0">
            <a:spAutoFit/>
          </a:bodyPr>
          <a:lstStyle/>
          <a:p>
            <a:r>
              <a:rPr lang="zh-TW" altLang="en-US" dirty="0">
                <a:solidFill>
                  <a:srgbClr val="FF0000"/>
                </a:solidFill>
              </a:rPr>
              <a:t>目標</a:t>
            </a:r>
          </a:p>
        </p:txBody>
      </p:sp>
      <p:sp>
        <p:nvSpPr>
          <p:cNvPr id="24" name="文字方塊 23">
            <a:extLst>
              <a:ext uri="{FF2B5EF4-FFF2-40B4-BE49-F238E27FC236}">
                <a16:creationId xmlns:a16="http://schemas.microsoft.com/office/drawing/2014/main" id="{23B4F973-2991-4668-B114-5F2942559CC4}"/>
              </a:ext>
            </a:extLst>
          </p:cNvPr>
          <p:cNvSpPr txBox="1"/>
          <p:nvPr/>
        </p:nvSpPr>
        <p:spPr>
          <a:xfrm>
            <a:off x="8000455" y="2108355"/>
            <a:ext cx="722489" cy="307777"/>
          </a:xfrm>
          <a:prstGeom prst="rect">
            <a:avLst/>
          </a:prstGeom>
          <a:noFill/>
        </p:spPr>
        <p:txBody>
          <a:bodyPr wrap="square" rtlCol="0">
            <a:spAutoFit/>
          </a:bodyPr>
          <a:lstStyle/>
          <a:p>
            <a:r>
              <a:rPr lang="zh-TW" altLang="en-US" dirty="0">
                <a:solidFill>
                  <a:srgbClr val="FF0000"/>
                </a:solidFill>
              </a:rPr>
              <a:t>排序</a:t>
            </a:r>
          </a:p>
        </p:txBody>
      </p:sp>
    </p:spTree>
    <p:extLst>
      <p:ext uri="{BB962C8B-B14F-4D97-AF65-F5344CB8AC3E}">
        <p14:creationId xmlns:p14="http://schemas.microsoft.com/office/powerpoint/2010/main" val="3020753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4</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EBD20A49-11E5-4ED6-BD7A-F3822D3006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4039322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微軟正黑體" panose="020B0604030504040204" pitchFamily="34" charset="-120"/>
                <a:ea typeface="微軟正黑體" panose="020B0604030504040204" pitchFamily="34" charset="-120"/>
              </a:rPr>
              <a:t>4-1 </a:t>
            </a:r>
            <a:r>
              <a:rPr lang="zh-TW" altLang="en-US" sz="2000" dirty="0">
                <a:latin typeface="微軟正黑體" panose="020B0604030504040204" pitchFamily="34" charset="-120"/>
                <a:ea typeface="微軟正黑體" panose="020B0604030504040204" pitchFamily="34" charset="-120"/>
              </a:rPr>
              <a:t>控制權</a:t>
            </a:r>
            <a:endParaRPr lang="zh-TW" altLang="en-US" dirty="0">
              <a:solidFill>
                <a:schemeClr val="bg1"/>
              </a:solidFill>
              <a:latin typeface="微軟正黑體" panose="020B0604030504040204" pitchFamily="34" charset="-120"/>
              <a:ea typeface="微軟正黑體" panose="020B0604030504040204" pitchFamily="34" charset="-120"/>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mc:AlternateContent xmlns:mc="http://schemas.openxmlformats.org/markup-compatibility/2006">
        <mc:Choice xmlns:a14="http://schemas.microsoft.com/office/drawing/2010/main" Requires="a14">
          <p:sp>
            <p:nvSpPr>
              <p:cNvPr id="20" name="內容版面配置區 2">
                <a:extLst>
                  <a:ext uri="{FF2B5EF4-FFF2-40B4-BE49-F238E27FC236}">
                    <a16:creationId xmlns:a16="http://schemas.microsoft.com/office/drawing/2014/main" id="{6436B1A9-BC85-400F-A7DA-E59507526A71}"/>
                  </a:ext>
                </a:extLst>
              </p:cNvPr>
              <p:cNvSpPr txBox="1">
                <a:spLocks/>
              </p:cNvSpPr>
              <p:nvPr/>
            </p:nvSpPr>
            <p:spPr>
              <a:xfrm>
                <a:off x="293683" y="1442178"/>
                <a:ext cx="7969784"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14:m>
                  <m:oMath xmlns:m="http://schemas.openxmlformats.org/officeDocument/2006/math">
                    <m:sSub>
                      <m:sSubPr>
                        <m:ctrlPr>
                          <a:rPr lang="en-US" altLang="zh-TW" sz="1600" b="1" i="1" smtClean="0">
                            <a:effectLst/>
                            <a:latin typeface="Cambria Math" panose="02040503050406030204" pitchFamily="18" charset="0"/>
                          </a:rPr>
                        </m:ctrlPr>
                      </m:sSubPr>
                      <m:e>
                        <m:r>
                          <a:rPr lang="en-US" altLang="zh-TW" sz="1600" b="1" i="1">
                            <a:effectLst/>
                            <a:latin typeface="Cambria Math" panose="02040503050406030204" pitchFamily="18" charset="0"/>
                          </a:rPr>
                          <m:t>𝑨𝑪𝑪</m:t>
                        </m:r>
                      </m:e>
                      <m:sub>
                        <m:r>
                          <a:rPr lang="en-US" altLang="zh-TW" sz="1600" b="1" i="1">
                            <a:effectLst/>
                            <a:latin typeface="Cambria Math" panose="02040503050406030204" pitchFamily="18" charset="0"/>
                          </a:rPr>
                          <m:t>𝒊𝒏𝒇</m:t>
                        </m:r>
                        <m:r>
                          <a:rPr lang="en-US" altLang="zh-TW" sz="1600" b="1" i="1">
                            <a:effectLst/>
                            <a:latin typeface="Cambria Math" panose="02040503050406030204" pitchFamily="18" charset="0"/>
                          </a:rPr>
                          <m:t>𝟎</m:t>
                        </m:r>
                        <m:r>
                          <a:rPr lang="en-US" altLang="zh-TW" sz="1600" b="1" i="1">
                            <a:effectLst/>
                            <a:latin typeface="Cambria Math" panose="02040503050406030204" pitchFamily="18" charset="0"/>
                          </a:rPr>
                          <m:t>+</m:t>
                        </m:r>
                        <m:r>
                          <a:rPr lang="en-US" altLang="zh-TW" sz="1600" b="1" i="1">
                            <a:effectLst/>
                            <a:latin typeface="Cambria Math" panose="02040503050406030204" pitchFamily="18" charset="0"/>
                          </a:rPr>
                          <m:t>𝒂𝒄𝒕𝒊𝒐𝒏</m:t>
                        </m:r>
                      </m:sub>
                    </m:sSub>
                  </m:oMath>
                </a14:m>
                <a:r>
                  <a:rPr lang="zh-TW" altLang="en-US" sz="1600" dirty="0">
                    <a:latin typeface="微軟正黑體" panose="020B0604030504040204" pitchFamily="34" charset="-120"/>
                    <a:ea typeface="微軟正黑體" panose="020B0604030504040204" pitchFamily="34" charset="-120"/>
                  </a:rPr>
                  <a:t>比 </a:t>
                </a:r>
                <a14:m>
                  <m:oMath xmlns:m="http://schemas.openxmlformats.org/officeDocument/2006/math">
                    <m:sSub>
                      <m:sSubPr>
                        <m:ctrlPr>
                          <a:rPr lang="en-US" altLang="zh-TW" sz="1600" b="1" i="1" smtClean="0">
                            <a:effectLst/>
                            <a:latin typeface="Cambria Math" panose="02040503050406030204" pitchFamily="18" charset="0"/>
                          </a:rPr>
                        </m:ctrlPr>
                      </m:sSubPr>
                      <m:e>
                        <m:r>
                          <a:rPr lang="en-US" altLang="zh-TW" sz="1600" b="1" i="1" smtClean="0">
                            <a:effectLst/>
                            <a:latin typeface="Cambria Math" panose="02040503050406030204" pitchFamily="18" charset="0"/>
                          </a:rPr>
                          <m:t>𝑨𝑪𝑪</m:t>
                        </m:r>
                      </m:e>
                      <m:sub>
                        <m:r>
                          <a:rPr lang="en-US" altLang="zh-TW" sz="1600" b="1" i="1" smtClean="0">
                            <a:effectLst/>
                            <a:latin typeface="Cambria Math" panose="02040503050406030204" pitchFamily="18" charset="0"/>
                          </a:rPr>
                          <m:t>𝒊𝒏𝒇𝒐</m:t>
                        </m:r>
                      </m:sub>
                    </m:sSub>
                  </m:oMath>
                </a14:m>
                <a:r>
                  <a:rPr lang="zh-TW" altLang="en-US" sz="1600" dirty="0">
                    <a:latin typeface="微軟正黑體" panose="020B0604030504040204" pitchFamily="34" charset="-120"/>
                    <a:ea typeface="微軟正黑體" panose="020B0604030504040204" pitchFamily="34" charset="-120"/>
                  </a:rPr>
                  <a:t>可以獲得更多控制權</a:t>
                </a:r>
                <a:r>
                  <a:rPr lang="fr-FR" altLang="zh-TW" sz="1600" dirty="0">
                    <a:latin typeface="微軟正黑體" panose="020B0604030504040204" pitchFamily="34" charset="-120"/>
                    <a:ea typeface="微軟正黑體" panose="020B0604030504040204" pitchFamily="34" charset="-120"/>
                  </a:rPr>
                  <a:t> F(1, 56) = 143.56, p &lt; .001 </a:t>
                </a:r>
              </a:p>
              <a:p>
                <a14:m>
                  <m:oMath xmlns:m="http://schemas.openxmlformats.org/officeDocument/2006/math">
                    <m:sSub>
                      <m:sSubPr>
                        <m:ctrlPr>
                          <a:rPr lang="en-US" altLang="zh-TW" sz="1600" b="1" i="1" smtClean="0">
                            <a:effectLst/>
                            <a:latin typeface="Cambria Math" panose="02040503050406030204" pitchFamily="18" charset="0"/>
                          </a:rPr>
                        </m:ctrlPr>
                      </m:sSubPr>
                      <m:e>
                        <m:r>
                          <a:rPr lang="en-US" altLang="zh-TW" sz="1600" b="1" i="1">
                            <a:effectLst/>
                            <a:latin typeface="Cambria Math" panose="02040503050406030204" pitchFamily="18" charset="0"/>
                          </a:rPr>
                          <m:t>𝑨𝑪𝑪</m:t>
                        </m:r>
                      </m:e>
                      <m:sub>
                        <m:r>
                          <a:rPr lang="en-US" altLang="zh-TW" sz="1600" b="1" i="1">
                            <a:effectLst/>
                            <a:latin typeface="Cambria Math" panose="02040503050406030204" pitchFamily="18" charset="0"/>
                          </a:rPr>
                          <m:t>𝒂𝒄𝒕𝒊𝒐𝒏</m:t>
                        </m:r>
                      </m:sub>
                    </m:sSub>
                  </m:oMath>
                </a14:m>
                <a:r>
                  <a:rPr lang="zh-TW" altLang="en-US" sz="1600" dirty="0">
                    <a:latin typeface="微軟正黑體" panose="020B0604030504040204" pitchFamily="34" charset="-120"/>
                    <a:ea typeface="微軟正黑體" panose="020B0604030504040204" pitchFamily="34" charset="-120"/>
                  </a:rPr>
                  <a:t>比 </a:t>
                </a:r>
                <a14:m>
                  <m:oMath xmlns:m="http://schemas.openxmlformats.org/officeDocument/2006/math">
                    <m:sSub>
                      <m:sSubPr>
                        <m:ctrlPr>
                          <a:rPr lang="en-US" altLang="zh-TW" sz="1600" b="1" i="1" smtClean="0">
                            <a:effectLst/>
                            <a:latin typeface="Cambria Math" panose="02040503050406030204" pitchFamily="18" charset="0"/>
                          </a:rPr>
                        </m:ctrlPr>
                      </m:sSubPr>
                      <m:e>
                        <m:r>
                          <a:rPr lang="en-US" altLang="zh-TW" sz="1600" b="1" i="1" smtClean="0">
                            <a:effectLst/>
                            <a:latin typeface="Cambria Math" panose="02040503050406030204" pitchFamily="18" charset="0"/>
                          </a:rPr>
                          <m:t>𝑨𝑪𝑪</m:t>
                        </m:r>
                      </m:e>
                      <m:sub>
                        <m:r>
                          <a:rPr lang="en-US" altLang="zh-TW" sz="1600" b="1" i="1" smtClean="0">
                            <a:effectLst/>
                            <a:latin typeface="Cambria Math" panose="02040503050406030204" pitchFamily="18" charset="0"/>
                          </a:rPr>
                          <m:t>𝒊𝒏𝒇𝒐</m:t>
                        </m:r>
                      </m:sub>
                    </m:sSub>
                  </m:oMath>
                </a14:m>
                <a:r>
                  <a:rPr lang="zh-TW" altLang="en-US" sz="1600" dirty="0">
                    <a:latin typeface="微軟正黑體" panose="020B0604030504040204" pitchFamily="34" charset="-120"/>
                    <a:ea typeface="微軟正黑體" panose="020B0604030504040204" pitchFamily="34" charset="-120"/>
                  </a:rPr>
                  <a:t>可以獲得更多控制權</a:t>
                </a:r>
                <a:r>
                  <a:rPr lang="fr-FR" altLang="zh-TW" sz="1600" dirty="0">
                    <a:latin typeface="微軟正黑體" panose="020B0604030504040204" pitchFamily="34" charset="-120"/>
                    <a:ea typeface="微軟正黑體" panose="020B0604030504040204" pitchFamily="34" charset="-120"/>
                  </a:rPr>
                  <a:t>F(1, 56) = 78.29, p &lt; .001</a:t>
                </a:r>
              </a:p>
              <a:p>
                <a14:m>
                  <m:oMath xmlns:m="http://schemas.openxmlformats.org/officeDocument/2006/math">
                    <m:sSub>
                      <m:sSubPr>
                        <m:ctrlPr>
                          <a:rPr lang="en-US" altLang="zh-TW" sz="1600" b="1" i="1" smtClean="0">
                            <a:effectLst/>
                            <a:latin typeface="Cambria Math" panose="02040503050406030204" pitchFamily="18" charset="0"/>
                          </a:rPr>
                        </m:ctrlPr>
                      </m:sSubPr>
                      <m:e>
                        <m:r>
                          <a:rPr lang="en-US" altLang="zh-TW" sz="1600" b="1" i="1">
                            <a:effectLst/>
                            <a:latin typeface="Cambria Math" panose="02040503050406030204" pitchFamily="18" charset="0"/>
                          </a:rPr>
                          <m:t>𝑨𝑪𝑪</m:t>
                        </m:r>
                      </m:e>
                      <m:sub>
                        <m:r>
                          <a:rPr lang="en-US" altLang="zh-TW" sz="1600" b="1" i="1">
                            <a:effectLst/>
                            <a:latin typeface="Cambria Math" panose="02040503050406030204" pitchFamily="18" charset="0"/>
                          </a:rPr>
                          <m:t>𝒊𝒏𝒇</m:t>
                        </m:r>
                        <m:r>
                          <a:rPr lang="en-US" altLang="zh-TW" sz="1600" b="1" i="1">
                            <a:effectLst/>
                            <a:latin typeface="Cambria Math" panose="02040503050406030204" pitchFamily="18" charset="0"/>
                          </a:rPr>
                          <m:t>𝟎</m:t>
                        </m:r>
                        <m:r>
                          <a:rPr lang="en-US" altLang="zh-TW" sz="1600" b="1" i="1">
                            <a:effectLst/>
                            <a:latin typeface="Cambria Math" panose="02040503050406030204" pitchFamily="18" charset="0"/>
                          </a:rPr>
                          <m:t>+</m:t>
                        </m:r>
                        <m:r>
                          <a:rPr lang="en-US" altLang="zh-TW" sz="1600" b="1" i="1">
                            <a:effectLst/>
                            <a:latin typeface="Cambria Math" panose="02040503050406030204" pitchFamily="18" charset="0"/>
                          </a:rPr>
                          <m:t>𝒂𝒄𝒕𝒊𝒐𝒏</m:t>
                        </m:r>
                      </m:sub>
                    </m:sSub>
                  </m:oMath>
                </a14:m>
                <a:r>
                  <a:rPr lang="zh-TW" altLang="en-US" sz="1600" dirty="0">
                    <a:latin typeface="微軟正黑體" panose="020B0604030504040204" pitchFamily="34" charset="-120"/>
                    <a:ea typeface="微軟正黑體" panose="020B0604030504040204" pitchFamily="34" charset="-120"/>
                  </a:rPr>
                  <a:t>和 </a:t>
                </a:r>
                <a14:m>
                  <m:oMath xmlns:m="http://schemas.openxmlformats.org/officeDocument/2006/math">
                    <m:sSub>
                      <m:sSubPr>
                        <m:ctrlPr>
                          <a:rPr lang="en-US" altLang="zh-TW" sz="1600" b="1" i="1" smtClean="0">
                            <a:effectLst/>
                            <a:latin typeface="Cambria Math" panose="02040503050406030204" pitchFamily="18" charset="0"/>
                          </a:rPr>
                        </m:ctrlPr>
                      </m:sSubPr>
                      <m:e>
                        <m:r>
                          <a:rPr lang="en-US" altLang="zh-TW" sz="1600" b="1" i="1" smtClean="0">
                            <a:effectLst/>
                            <a:latin typeface="Cambria Math" panose="02040503050406030204" pitchFamily="18" charset="0"/>
                          </a:rPr>
                          <m:t>𝑨𝑪𝑪</m:t>
                        </m:r>
                      </m:e>
                      <m:sub>
                        <m:r>
                          <a:rPr lang="en-US" altLang="zh-TW" sz="1600" b="1" i="1" smtClean="0">
                            <a:effectLst/>
                            <a:latin typeface="Cambria Math" panose="02040503050406030204" pitchFamily="18" charset="0"/>
                          </a:rPr>
                          <m:t>𝒂𝒄𝒕𝒊𝒐𝒏</m:t>
                        </m:r>
                      </m:sub>
                    </m:sSub>
                  </m:oMath>
                </a14:m>
                <a:r>
                  <a:rPr lang="zh-TW" altLang="en-US" sz="1600" dirty="0">
                    <a:latin typeface="微軟正黑體" panose="020B0604030504040204" pitchFamily="34" charset="-120"/>
                    <a:ea typeface="微軟正黑體" panose="020B0604030504040204" pitchFamily="34" charset="-120"/>
                  </a:rPr>
                  <a:t>沒有差異，</a:t>
                </a:r>
                <a:r>
                  <a:rPr lang="fr-FR" altLang="zh-TW" sz="1600" dirty="0">
                    <a:latin typeface="微軟正黑體" panose="020B0604030504040204" pitchFamily="34" charset="-120"/>
                    <a:ea typeface="微軟正黑體" panose="020B0604030504040204" pitchFamily="34" charset="-120"/>
                  </a:rPr>
                  <a:t>F(1, 56) = 0.71, ns</a:t>
                </a:r>
                <a:endParaRPr lang="en-US" altLang="zh-TW" sz="1600"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zh-TW" altLang="en-US" sz="1200" dirty="0">
                  <a:latin typeface="微軟正黑體" panose="020B0604030504040204" pitchFamily="34" charset="-120"/>
                  <a:ea typeface="微軟正黑體" panose="020B0604030504040204" pitchFamily="34" charset="-120"/>
                </a:endParaRPr>
              </a:p>
            </p:txBody>
          </p:sp>
        </mc:Choice>
        <mc:Fallback>
          <p:sp>
            <p:nvSpPr>
              <p:cNvPr id="20" name="內容版面配置區 2">
                <a:extLst>
                  <a:ext uri="{FF2B5EF4-FFF2-40B4-BE49-F238E27FC236}">
                    <a16:creationId xmlns:a16="http://schemas.microsoft.com/office/drawing/2014/main" id="{6436B1A9-BC85-400F-A7DA-E59507526A71}"/>
                  </a:ext>
                </a:extLst>
              </p:cNvPr>
              <p:cNvSpPr txBox="1">
                <a:spLocks noRot="1" noChangeAspect="1" noMove="1" noResize="1" noEditPoints="1" noAdjustHandles="1" noChangeArrowheads="1" noChangeShapeType="1" noTextEdit="1"/>
              </p:cNvSpPr>
              <p:nvPr/>
            </p:nvSpPr>
            <p:spPr>
              <a:xfrm>
                <a:off x="293683" y="1442178"/>
                <a:ext cx="7969784" cy="3194322"/>
              </a:xfrm>
              <a:prstGeom prst="rect">
                <a:avLst/>
              </a:prstGeom>
              <a:blipFill>
                <a:blip r:embed="rId3"/>
                <a:stretch>
                  <a:fillRect/>
                </a:stretch>
              </a:blipFill>
              <a:ln>
                <a:noFill/>
              </a:ln>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22" name="文字方塊 21">
                <a:extLst>
                  <a:ext uri="{FF2B5EF4-FFF2-40B4-BE49-F238E27FC236}">
                    <a16:creationId xmlns:a16="http://schemas.microsoft.com/office/drawing/2014/main" id="{AE808C8B-1DC4-4793-8C4D-2907367F99CA}"/>
                  </a:ext>
                </a:extLst>
              </p:cNvPr>
              <p:cNvSpPr txBox="1"/>
              <p:nvPr/>
            </p:nvSpPr>
            <p:spPr>
              <a:xfrm>
                <a:off x="814275" y="3299593"/>
                <a:ext cx="6841730" cy="429798"/>
              </a:xfrm>
              <a:prstGeom prst="rect">
                <a:avLst/>
              </a:prstGeom>
              <a:noFill/>
            </p:spPr>
            <p:txBody>
              <a:bodyPr wrap="square">
                <a:spAutoFit/>
              </a:bodyPr>
              <a:lstStyle/>
              <a:p>
                <a:r>
                  <a:rPr lang="zh-TW" altLang="en-US" sz="2000" dirty="0">
                    <a:latin typeface="微軟正黑體" panose="020B0604030504040204" pitchFamily="34" charset="-120"/>
                    <a:ea typeface="微軟正黑體" panose="020B0604030504040204" pitchFamily="34" charset="-120"/>
                  </a:rPr>
                  <a:t>可以獲得控制</a:t>
                </a:r>
                <a14:m>
                  <m:oMath xmlns:m="http://schemas.openxmlformats.org/officeDocument/2006/math">
                    <m:r>
                      <a:rPr lang="zh-TW" altLang="en-US" sz="2000" dirty="0">
                        <a:latin typeface="Cambria Math" panose="02040503050406030204" pitchFamily="18" charset="0"/>
                        <a:ea typeface="微軟正黑體" panose="020B0604030504040204" pitchFamily="34" charset="-120"/>
                      </a:rPr>
                      <m:t>權</m:t>
                    </m:r>
                    <m:r>
                      <a:rPr lang="en-US" altLang="zh-TW" sz="2000" b="0" i="0" smtClean="0">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𝐴𝐶𝐶</m:t>
                        </m:r>
                      </m:e>
                      <m:sub>
                        <m:r>
                          <a:rPr lang="en-US" altLang="zh-TW" sz="2000" i="1">
                            <a:latin typeface="Cambria Math" panose="02040503050406030204" pitchFamily="18" charset="0"/>
                          </a:rPr>
                          <m:t>𝑖𝑛𝑓</m:t>
                        </m:r>
                        <m:r>
                          <a:rPr lang="en-US" altLang="zh-TW" sz="2000" i="1">
                            <a:latin typeface="Cambria Math" panose="02040503050406030204" pitchFamily="18" charset="0"/>
                          </a:rPr>
                          <m:t>0+</m:t>
                        </m:r>
                        <m:r>
                          <a:rPr lang="en-US" altLang="zh-TW" sz="2000" i="1">
                            <a:latin typeface="Cambria Math" panose="02040503050406030204" pitchFamily="18" charset="0"/>
                          </a:rPr>
                          <m:t>𝑎𝑐𝑡𝑖𝑜𝑛</m:t>
                        </m:r>
                      </m:sub>
                    </m:sSub>
                    <m:r>
                      <a:rPr lang="en-US" altLang="zh-TW" sz="2000" i="1">
                        <a:latin typeface="Cambria Math" panose="02040503050406030204" pitchFamily="18" charset="0"/>
                      </a:rPr>
                      <m:t> </m:t>
                    </m:r>
                  </m:oMath>
                </a14:m>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 </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𝐴𝐶𝐶</m:t>
                        </m:r>
                      </m:e>
                      <m:sub>
                        <m:r>
                          <a:rPr lang="en-US" altLang="zh-TW" sz="2000" i="1">
                            <a:latin typeface="Cambria Math" panose="02040503050406030204" pitchFamily="18" charset="0"/>
                          </a:rPr>
                          <m:t>𝑎𝑐𝑡𝑖𝑜𝑛</m:t>
                        </m:r>
                      </m:sub>
                    </m:sSub>
                  </m:oMath>
                </a14:m>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&gt;</a:t>
                </a:r>
                <a:r>
                  <a:rPr lang="zh-TW" altLang="en-US" sz="2000" dirty="0">
                    <a:latin typeface="微軟正黑體" panose="020B0604030504040204" pitchFamily="34" charset="-120"/>
                    <a:ea typeface="微軟正黑體" panose="020B0604030504040204" pitchFamily="34" charset="-120"/>
                  </a:rPr>
                  <a:t> </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𝐴𝐶𝐶</m:t>
                        </m:r>
                      </m:e>
                      <m:sub>
                        <m:r>
                          <a:rPr lang="en-US" altLang="zh-TW" sz="2000" b="0" i="1" smtClean="0">
                            <a:latin typeface="Cambria Math" panose="02040503050406030204" pitchFamily="18" charset="0"/>
                          </a:rPr>
                          <m:t>𝑖𝑛𝑓𝑜</m:t>
                        </m:r>
                      </m:sub>
                    </m:sSub>
                  </m:oMath>
                </a14:m>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mc:Choice>
        <mc:Fallback>
          <p:sp>
            <p:nvSpPr>
              <p:cNvPr id="22" name="文字方塊 21">
                <a:extLst>
                  <a:ext uri="{FF2B5EF4-FFF2-40B4-BE49-F238E27FC236}">
                    <a16:creationId xmlns:a16="http://schemas.microsoft.com/office/drawing/2014/main" id="{AE808C8B-1DC4-4793-8C4D-2907367F99CA}"/>
                  </a:ext>
                </a:extLst>
              </p:cNvPr>
              <p:cNvSpPr txBox="1">
                <a:spLocks noRot="1" noChangeAspect="1" noMove="1" noResize="1" noEditPoints="1" noAdjustHandles="1" noChangeArrowheads="1" noChangeShapeType="1" noTextEdit="1"/>
              </p:cNvSpPr>
              <p:nvPr/>
            </p:nvSpPr>
            <p:spPr>
              <a:xfrm>
                <a:off x="814275" y="3299593"/>
                <a:ext cx="6841730" cy="429798"/>
              </a:xfrm>
              <a:prstGeom prst="rect">
                <a:avLst/>
              </a:prstGeom>
              <a:blipFill>
                <a:blip r:embed="rId4"/>
                <a:stretch>
                  <a:fillRect l="-980" t="-7042" b="-1690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960268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4-2</a:t>
            </a:r>
            <a:r>
              <a:rPr lang="zh-TW" altLang="en-US" dirty="0">
                <a:solidFill>
                  <a:schemeClr val="bg1"/>
                </a:solidFill>
                <a:latin typeface="Franklin Gothic Book" panose="020B0503020102020204"/>
                <a:ea typeface="微軟正黑體" panose="020B0604030504040204" pitchFamily="34" charset="-120"/>
              </a:rPr>
              <a:t> 可信度</a:t>
            </a:r>
            <a:r>
              <a:rPr lang="en-US" altLang="zh-TW" dirty="0">
                <a:solidFill>
                  <a:schemeClr val="bg1"/>
                </a:solidFill>
                <a:latin typeface="細明體-ExtB" panose="02020500000000000000" pitchFamily="18" charset="-120"/>
                <a:ea typeface="細明體-ExtB" panose="02020500000000000000" pitchFamily="18" charset="-120"/>
              </a:rPr>
              <a:t>(</a:t>
            </a:r>
            <a:r>
              <a:rPr lang="en-US" altLang="zh-TW" dirty="0">
                <a:solidFill>
                  <a:schemeClr val="bg1"/>
                </a:solidFill>
                <a:latin typeface="微軟正黑體" panose="020B0604030504040204" pitchFamily="34" charset="-120"/>
                <a:ea typeface="微軟正黑體" panose="020B0604030504040204" pitchFamily="34" charset="-120"/>
              </a:rPr>
              <a:t>1/2</a:t>
            </a:r>
            <a:r>
              <a:rPr lang="en-US" altLang="zh-TW" dirty="0">
                <a:solidFill>
                  <a:schemeClr val="bg1"/>
                </a:solidFill>
                <a:latin typeface="細明體-ExtB" panose="02020500000000000000" pitchFamily="18" charset="-120"/>
                <a:ea typeface="細明體-ExtB" panose="02020500000000000000" pitchFamily="18" charset="-120"/>
              </a:rPr>
              <a:t>)</a:t>
            </a:r>
            <a:endParaRPr dirty="0">
              <a:solidFill>
                <a:schemeClr val="bg1"/>
              </a:solidFill>
              <a:latin typeface="細明體-ExtB" panose="02020500000000000000" pitchFamily="18" charset="-120"/>
              <a:ea typeface="細明體-ExtB" panose="02020500000000000000" pitchFamily="18" charset="-120"/>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20" name="內容版面配置區 2">
            <a:extLst>
              <a:ext uri="{FF2B5EF4-FFF2-40B4-BE49-F238E27FC236}">
                <a16:creationId xmlns:a16="http://schemas.microsoft.com/office/drawing/2014/main" id="{6436B1A9-BC85-400F-A7DA-E59507526A71}"/>
              </a:ext>
            </a:extLst>
          </p:cNvPr>
          <p:cNvSpPr txBox="1">
            <a:spLocks/>
          </p:cNvSpPr>
          <p:nvPr/>
        </p:nvSpPr>
        <p:spPr>
          <a:xfrm>
            <a:off x="293683" y="1442178"/>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b="1" dirty="0">
                <a:effectLst>
                  <a:outerShdw blurRad="38100" dist="38100" dir="2700000" algn="tl">
                    <a:srgbClr val="000000">
                      <a:alpha val="43137"/>
                    </a:srgbClr>
                  </a:outerShdw>
                </a:effectLst>
              </a:rPr>
              <a:t>駕駛</a:t>
            </a:r>
            <a:r>
              <a:rPr lang="zh-TW"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目標</a:t>
            </a:r>
            <a:r>
              <a:rPr lang="zh-TW" altLang="en-US" dirty="0">
                <a:solidFill>
                  <a:schemeClr val="tx1"/>
                </a:solidFill>
                <a:latin typeface="微軟正黑體" panose="020B0604030504040204" pitchFamily="34" charset="-120"/>
                <a:ea typeface="微軟正黑體" panose="020B0604030504040204" pitchFamily="34" charset="-120"/>
              </a:rPr>
              <a:t>對</a:t>
            </a:r>
            <a:r>
              <a:rPr lang="zh-TW"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可信度</a:t>
            </a:r>
            <a:r>
              <a:rPr lang="zh-TW" altLang="en-US" dirty="0">
                <a:solidFill>
                  <a:schemeClr val="tx1"/>
                </a:solidFill>
                <a:latin typeface="微軟正黑體" panose="020B0604030504040204" pitchFamily="34" charset="-120"/>
                <a:ea typeface="微軟正黑體" panose="020B0604030504040204" pitchFamily="34" charset="-120"/>
              </a:rPr>
              <a:t>有顯著影響</a:t>
            </a:r>
            <a:r>
              <a:rPr lang="en-US" altLang="zh-TW" dirty="0"/>
              <a:t>F(1, 55) = 8.78, p &lt; .01</a:t>
            </a:r>
            <a:r>
              <a:rPr lang="zh-TW" altLang="en-US" dirty="0"/>
              <a:t>。</a:t>
            </a:r>
            <a:endParaRPr lang="en-US" altLang="zh-TW" dirty="0"/>
          </a:p>
          <a:p>
            <a:endParaRPr lang="en-US" altLang="zh-TW" dirty="0">
              <a:solidFill>
                <a:schemeClr val="tx1"/>
              </a:solidFill>
              <a:latin typeface="微軟正黑體" panose="020B0604030504040204" pitchFamily="34" charset="-120"/>
              <a:ea typeface="微軟正黑體" panose="020B0604030504040204" pitchFamily="34" charset="-120"/>
            </a:endParaRPr>
          </a:p>
          <a:p>
            <a:endParaRPr lang="zh-TW" altLang="en-US" dirty="0">
              <a:solidFill>
                <a:schemeClr val="tx1"/>
              </a:solidFill>
              <a:latin typeface="微軟正黑體" panose="020B0604030504040204" pitchFamily="34" charset="-120"/>
              <a:ea typeface="微軟正黑體" panose="020B0604030504040204" pitchFamily="34" charset="-120"/>
            </a:endParaRPr>
          </a:p>
        </p:txBody>
      </p:sp>
      <p:pic>
        <p:nvPicPr>
          <p:cNvPr id="24" name="圖片 23">
            <a:extLst>
              <a:ext uri="{FF2B5EF4-FFF2-40B4-BE49-F238E27FC236}">
                <a16:creationId xmlns:a16="http://schemas.microsoft.com/office/drawing/2014/main" id="{1821807F-89F0-418C-8172-11D146DDE4FD}"/>
              </a:ext>
            </a:extLst>
          </p:cNvPr>
          <p:cNvPicPr>
            <a:picLocks noChangeAspect="1"/>
          </p:cNvPicPr>
          <p:nvPr/>
        </p:nvPicPr>
        <p:blipFill rotWithShape="1">
          <a:blip r:embed="rId3"/>
          <a:srcRect b="23049"/>
          <a:stretch/>
        </p:blipFill>
        <p:spPr>
          <a:xfrm>
            <a:off x="2057001" y="2095772"/>
            <a:ext cx="3797681" cy="2698528"/>
          </a:xfrm>
          <a:prstGeom prst="rect">
            <a:avLst/>
          </a:prstGeom>
        </p:spPr>
      </p:pic>
    </p:spTree>
    <p:extLst>
      <p:ext uri="{BB962C8B-B14F-4D97-AF65-F5344CB8AC3E}">
        <p14:creationId xmlns:p14="http://schemas.microsoft.com/office/powerpoint/2010/main" val="1675658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4-2</a:t>
            </a:r>
            <a:r>
              <a:rPr lang="zh-TW" altLang="en-US" dirty="0">
                <a:solidFill>
                  <a:schemeClr val="bg1"/>
                </a:solidFill>
                <a:latin typeface="Franklin Gothic Book" panose="020B0503020102020204"/>
                <a:ea typeface="微軟正黑體" panose="020B0604030504040204" pitchFamily="34" charset="-120"/>
              </a:rPr>
              <a:t> 可信度</a:t>
            </a:r>
            <a:r>
              <a:rPr lang="en-US" altLang="zh-TW" dirty="0">
                <a:solidFill>
                  <a:schemeClr val="bg1"/>
                </a:solidFill>
                <a:latin typeface="Franklin Gothic Book" panose="020B0503020102020204"/>
                <a:ea typeface="微軟正黑體" panose="020B0604030504040204" pitchFamily="34" charset="-120"/>
              </a:rPr>
              <a:t>(2/2)</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mc:AlternateContent xmlns:mc="http://schemas.openxmlformats.org/markup-compatibility/2006">
        <mc:Choice xmlns:a14="http://schemas.microsoft.com/office/drawing/2010/main" Requires="a14">
          <p:sp>
            <p:nvSpPr>
              <p:cNvPr id="20" name="內容版面配置區 2">
                <a:extLst>
                  <a:ext uri="{FF2B5EF4-FFF2-40B4-BE49-F238E27FC236}">
                    <a16:creationId xmlns:a16="http://schemas.microsoft.com/office/drawing/2014/main" id="{6436B1A9-BC85-400F-A7DA-E59507526A71}"/>
                  </a:ext>
                </a:extLst>
              </p:cNvPr>
              <p:cNvSpPr txBox="1">
                <a:spLocks/>
              </p:cNvSpPr>
              <p:nvPr/>
            </p:nvSpPr>
            <p:spPr>
              <a:xfrm>
                <a:off x="293683" y="1442178"/>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b="1" dirty="0">
                    <a:effectLst>
                      <a:outerShdw blurRad="38100" dist="38100" dir="2700000" algn="tl">
                        <a:srgbClr val="000000">
                          <a:alpha val="43137"/>
                        </a:srgbClr>
                      </a:outerShdw>
                    </a:effectLst>
                  </a:rPr>
                  <a:t>自動化水準</a:t>
                </a:r>
                <a:r>
                  <a:rPr lang="zh-TW" altLang="en-US" sz="1800" dirty="0"/>
                  <a:t>對</a:t>
                </a:r>
                <a:r>
                  <a:rPr lang="zh-TW" altLang="en-US" sz="1800" b="1" dirty="0">
                    <a:effectLst>
                      <a:outerShdw blurRad="38100" dist="38100" dir="2700000" algn="tl">
                        <a:srgbClr val="000000">
                          <a:alpha val="43137"/>
                        </a:srgbClr>
                      </a:outerShdw>
                    </a:effectLst>
                  </a:rPr>
                  <a:t>可信度</a:t>
                </a:r>
                <a:r>
                  <a:rPr lang="zh-TW" altLang="en-US" sz="1800" dirty="0">
                    <a:solidFill>
                      <a:schemeClr val="tx1"/>
                    </a:solidFill>
                    <a:latin typeface="微軟正黑體" panose="020B0604030504040204" pitchFamily="34" charset="-120"/>
                    <a:ea typeface="微軟正黑體" panose="020B0604030504040204" pitchFamily="34" charset="-120"/>
                  </a:rPr>
                  <a:t>有顯著影響</a:t>
                </a:r>
                <a:r>
                  <a:rPr lang="zh-TW" altLang="en-US" sz="1800" dirty="0"/>
                  <a:t>，</a:t>
                </a:r>
                <a:r>
                  <a:rPr lang="en-US" altLang="zh-TW" sz="1800" dirty="0"/>
                  <a:t>F(1.53, 84.25) = 7.78, p &lt; .01</a:t>
                </a:r>
                <a:r>
                  <a:rPr lang="zh-TW" altLang="en-US" sz="1800" dirty="0"/>
                  <a:t>。</a:t>
                </a:r>
                <a:endParaRPr lang="en-US" altLang="zh-TW" sz="1800" dirty="0"/>
              </a:p>
              <a:p>
                <a14:m>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panose="02040503050406030204" pitchFamily="18" charset="0"/>
                          </a:rPr>
                          <m:t>𝐴𝐶𝐶</m:t>
                        </m:r>
                      </m:e>
                      <m:sub>
                        <m:r>
                          <a:rPr lang="en-US" altLang="zh-TW" sz="1800" b="0" i="1" smtClean="0">
                            <a:latin typeface="Cambria Math" panose="02040503050406030204" pitchFamily="18" charset="0"/>
                          </a:rPr>
                          <m:t>𝑖𝑛𝑓𝑜</m:t>
                        </m:r>
                      </m:sub>
                    </m:sSub>
                  </m:oMath>
                </a14:m>
                <a:r>
                  <a:rPr lang="zh-TW" altLang="en-US" sz="1800" dirty="0"/>
                  <a:t>比 </a:t>
                </a:r>
                <a14:m>
                  <m:oMath xmlns:m="http://schemas.openxmlformats.org/officeDocument/2006/math">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𝐴𝐶𝐶</m:t>
                        </m:r>
                      </m:e>
                      <m:sub>
                        <m:r>
                          <a:rPr lang="en-US" altLang="zh-TW" sz="1800" i="1">
                            <a:latin typeface="Cambria Math" panose="02040503050406030204" pitchFamily="18" charset="0"/>
                          </a:rPr>
                          <m:t>𝑎𝑐𝑡𝑖𝑜𝑛</m:t>
                        </m:r>
                      </m:sub>
                    </m:sSub>
                  </m:oMath>
                </a14:m>
                <a:r>
                  <a:rPr lang="zh-TW" altLang="en-US" sz="1800" dirty="0"/>
                  <a:t>更值得信賴</a:t>
                </a:r>
                <a:r>
                  <a:rPr lang="zh-TW" altLang="fr-FR" sz="1800" dirty="0"/>
                  <a:t>，</a:t>
                </a:r>
                <a:r>
                  <a:rPr lang="fr-FR" altLang="zh-TW" sz="1800" dirty="0"/>
                  <a:t>F(1, 55) = 9.85</a:t>
                </a:r>
                <a:r>
                  <a:rPr lang="zh-TW" altLang="fr-FR" sz="1800" dirty="0"/>
                  <a:t>，</a:t>
                </a:r>
                <a:r>
                  <a:rPr lang="fr-FR" altLang="zh-TW" sz="1800" dirty="0"/>
                  <a:t>p &lt; .01</a:t>
                </a:r>
                <a:r>
                  <a:rPr lang="zh-TW" altLang="en-US" sz="1800" dirty="0"/>
                  <a:t>。</a:t>
                </a:r>
                <a:endParaRPr lang="fr-FR" altLang="zh-TW" sz="1800" dirty="0"/>
              </a:p>
              <a:p>
                <a14:m>
                  <m:oMath xmlns:m="http://schemas.openxmlformats.org/officeDocument/2006/math">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𝐴𝐶𝐶</m:t>
                        </m:r>
                      </m:e>
                      <m:sub>
                        <m:r>
                          <a:rPr lang="en-US" altLang="zh-TW" sz="1800" i="1">
                            <a:latin typeface="Cambria Math" panose="02040503050406030204" pitchFamily="18" charset="0"/>
                          </a:rPr>
                          <m:t>𝑖𝑛𝑓</m:t>
                        </m:r>
                        <m:r>
                          <a:rPr lang="en-US" altLang="zh-TW" sz="1800" i="1">
                            <a:latin typeface="Cambria Math" panose="02040503050406030204" pitchFamily="18" charset="0"/>
                          </a:rPr>
                          <m:t>0+</m:t>
                        </m:r>
                        <m:r>
                          <a:rPr lang="en-US" altLang="zh-TW" sz="1800" i="1">
                            <a:latin typeface="Cambria Math" panose="02040503050406030204" pitchFamily="18" charset="0"/>
                          </a:rPr>
                          <m:t>𝑎𝑐𝑡𝑖𝑜𝑛</m:t>
                        </m:r>
                      </m:sub>
                    </m:sSub>
                  </m:oMath>
                </a14:m>
                <a:r>
                  <a:rPr lang="zh-TW" altLang="en-US" sz="1800" dirty="0"/>
                  <a:t>比 </a:t>
                </a:r>
                <a14:m>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panose="02040503050406030204" pitchFamily="18" charset="0"/>
                          </a:rPr>
                          <m:t>𝐴𝐶𝐶</m:t>
                        </m:r>
                      </m:e>
                      <m:sub>
                        <m:r>
                          <a:rPr lang="en-US" altLang="zh-TW" sz="1800" b="0" i="1" smtClean="0">
                            <a:latin typeface="Cambria Math" panose="02040503050406030204" pitchFamily="18" charset="0"/>
                          </a:rPr>
                          <m:t>𝑎𝑐𝑡𝑖𝑜𝑛</m:t>
                        </m:r>
                      </m:sub>
                    </m:sSub>
                  </m:oMath>
                </a14:m>
                <a:r>
                  <a:rPr lang="fr-FR" altLang="zh-TW" sz="1800" dirty="0"/>
                  <a:t> </a:t>
                </a:r>
                <a:r>
                  <a:rPr lang="zh-TW" altLang="en-US" sz="1800" dirty="0"/>
                  <a:t>更值得信賴 </a:t>
                </a:r>
                <a:r>
                  <a:rPr lang="zh-TW" altLang="fr-FR" sz="1800" dirty="0"/>
                  <a:t>，</a:t>
                </a:r>
                <a:r>
                  <a:rPr lang="fr-FR" altLang="zh-TW" sz="1800" dirty="0"/>
                  <a:t>F(1, 55) = 16.27</a:t>
                </a:r>
                <a:r>
                  <a:rPr lang="zh-TW" altLang="fr-FR" sz="1800" dirty="0"/>
                  <a:t>，</a:t>
                </a:r>
                <a:r>
                  <a:rPr lang="fr-FR" altLang="zh-TW" sz="1800" dirty="0"/>
                  <a:t>p &lt; .001</a:t>
                </a:r>
                <a:r>
                  <a:rPr lang="zh-TW" altLang="en-US" sz="1800" dirty="0"/>
                  <a:t>。</a:t>
                </a:r>
                <a:endParaRPr lang="en-US" altLang="zh-TW" sz="1800" dirty="0"/>
              </a:p>
              <a:p>
                <a:endParaRPr lang="zh-TW" altLang="en-US" dirty="0">
                  <a:solidFill>
                    <a:schemeClr val="tx1"/>
                  </a:solidFill>
                  <a:latin typeface="微軟正黑體" panose="020B0604030504040204" pitchFamily="34" charset="-120"/>
                  <a:ea typeface="微軟正黑體" panose="020B0604030504040204" pitchFamily="34" charset="-120"/>
                </a:endParaRPr>
              </a:p>
            </p:txBody>
          </p:sp>
        </mc:Choice>
        <mc:Fallback>
          <p:sp>
            <p:nvSpPr>
              <p:cNvPr id="20" name="內容版面配置區 2">
                <a:extLst>
                  <a:ext uri="{FF2B5EF4-FFF2-40B4-BE49-F238E27FC236}">
                    <a16:creationId xmlns:a16="http://schemas.microsoft.com/office/drawing/2014/main" id="{6436B1A9-BC85-400F-A7DA-E59507526A71}"/>
                  </a:ext>
                </a:extLst>
              </p:cNvPr>
              <p:cNvSpPr txBox="1">
                <a:spLocks noRot="1" noChangeAspect="1" noMove="1" noResize="1" noEditPoints="1" noAdjustHandles="1" noChangeArrowheads="1" noChangeShapeType="1" noTextEdit="1"/>
              </p:cNvSpPr>
              <p:nvPr/>
            </p:nvSpPr>
            <p:spPr>
              <a:xfrm>
                <a:off x="293683" y="1442178"/>
                <a:ext cx="7324317" cy="3194322"/>
              </a:xfrm>
              <a:prstGeom prst="rect">
                <a:avLst/>
              </a:prstGeom>
              <a:blipFill>
                <a:blip r:embed="rId3"/>
                <a:stretch>
                  <a:fillRect r="-499"/>
                </a:stretch>
              </a:blipFill>
              <a:ln>
                <a:noFill/>
              </a:ln>
            </p:spPr>
            <p:txBody>
              <a:bodyPr/>
              <a:lstStyle/>
              <a:p>
                <a:r>
                  <a:rPr lang="zh-TW" altLang="en-US">
                    <a:noFill/>
                  </a:rPr>
                  <a:t> </a:t>
                </a:r>
              </a:p>
            </p:txBody>
          </p:sp>
        </mc:Fallback>
      </mc:AlternateContent>
      <p:pic>
        <p:nvPicPr>
          <p:cNvPr id="21" name="圖片 20">
            <a:extLst>
              <a:ext uri="{FF2B5EF4-FFF2-40B4-BE49-F238E27FC236}">
                <a16:creationId xmlns:a16="http://schemas.microsoft.com/office/drawing/2014/main" id="{294FFF57-427D-4E59-A2F8-F1118DEEEFC9}"/>
              </a:ext>
            </a:extLst>
          </p:cNvPr>
          <p:cNvPicPr>
            <a:picLocks noChangeAspect="1"/>
          </p:cNvPicPr>
          <p:nvPr/>
        </p:nvPicPr>
        <p:blipFill>
          <a:blip r:embed="rId4"/>
          <a:stretch>
            <a:fillRect/>
          </a:stretch>
        </p:blipFill>
        <p:spPr>
          <a:xfrm>
            <a:off x="1668594" y="2805784"/>
            <a:ext cx="3549762" cy="2295655"/>
          </a:xfrm>
          <a:prstGeom prst="rect">
            <a:avLst/>
          </a:prstGeom>
        </p:spPr>
      </p:pic>
      <mc:AlternateContent xmlns:mc="http://schemas.openxmlformats.org/markup-compatibility/2006" xmlns:a14="http://schemas.microsoft.com/office/drawing/2010/main">
        <mc:Choice Requires="a14">
          <p:sp>
            <p:nvSpPr>
              <p:cNvPr id="2" name="文字方塊 1">
                <a:extLst>
                  <a:ext uri="{FF2B5EF4-FFF2-40B4-BE49-F238E27FC236}">
                    <a16:creationId xmlns:a16="http://schemas.microsoft.com/office/drawing/2014/main" id="{1A3F9257-3676-4C79-A828-E6491E242A9E}"/>
                  </a:ext>
                </a:extLst>
              </p:cNvPr>
              <p:cNvSpPr txBox="1"/>
              <p:nvPr/>
            </p:nvSpPr>
            <p:spPr>
              <a:xfrm>
                <a:off x="5512584" y="3651349"/>
                <a:ext cx="3925644" cy="604524"/>
              </a:xfrm>
              <a:prstGeom prst="rect">
                <a:avLst/>
              </a:prstGeom>
              <a:noFill/>
            </p:spPr>
            <p:txBody>
              <a:bodyPr wrap="square" rtlCol="0">
                <a:spAutoFit/>
              </a:bodyPr>
              <a:lstStyle/>
              <a:p>
                <a:r>
                  <a:rPr lang="zh-TW" altLang="en-US" sz="1600" dirty="0"/>
                  <a:t>可信度</a:t>
                </a:r>
                <a:r>
                  <a:rPr lang="en-US" altLang="zh-TW" sz="1600" dirty="0"/>
                  <a:t>:</a:t>
                </a:r>
                <a:r>
                  <a:rPr lang="fr-FR" altLang="zh-TW" sz="1600" b="1" dirty="0">
                    <a:effectLst>
                      <a:outerShdw blurRad="38100" dist="38100" dir="2700000" algn="tl">
                        <a:srgbClr val="000000">
                          <a:alpha val="43137"/>
                        </a:srgbClr>
                      </a:outerShdw>
                    </a:effectLst>
                  </a:rPr>
                  <a:t> </a:t>
                </a:r>
              </a:p>
              <a:p>
                <a14:m>
                  <m:oMath xmlns:m="http://schemas.openxmlformats.org/officeDocument/2006/math">
                    <m:sSub>
                      <m:sSubPr>
                        <m:ctrlPr>
                          <a:rPr lang="en-US" altLang="zh-TW" sz="1600" i="1">
                            <a:latin typeface="Cambria Math" panose="02040503050406030204" pitchFamily="18" charset="0"/>
                          </a:rPr>
                        </m:ctrlPr>
                      </m:sSubPr>
                      <m:e>
                        <m:r>
                          <a:rPr lang="en-US" altLang="zh-TW" sz="1600" i="1">
                            <a:latin typeface="Cambria Math" panose="02040503050406030204" pitchFamily="18" charset="0"/>
                          </a:rPr>
                          <m:t>𝐴𝐶𝐶</m:t>
                        </m:r>
                      </m:e>
                      <m:sub>
                        <m:r>
                          <a:rPr lang="en-US" altLang="zh-TW" sz="1600" i="1">
                            <a:latin typeface="Cambria Math" panose="02040503050406030204" pitchFamily="18" charset="0"/>
                          </a:rPr>
                          <m:t>𝑖𝑛𝑓𝑜</m:t>
                        </m:r>
                      </m:sub>
                    </m:sSub>
                  </m:oMath>
                </a14:m>
                <a:r>
                  <a:rPr lang="zh-TW" altLang="en-US" sz="1600" b="1" dirty="0">
                    <a:effectLst>
                      <a:outerShdw blurRad="38100" dist="38100" dir="2700000" algn="tl">
                        <a:srgbClr val="000000">
                          <a:alpha val="43137"/>
                        </a:srgbClr>
                      </a:outerShdw>
                    </a:effectLst>
                  </a:rPr>
                  <a:t> </a:t>
                </a:r>
                <a:r>
                  <a:rPr lang="en-US" altLang="zh-TW" sz="1600" b="1" dirty="0">
                    <a:effectLst>
                      <a:outerShdw blurRad="38100" dist="38100" dir="2700000" algn="tl">
                        <a:srgbClr val="000000">
                          <a:alpha val="43137"/>
                        </a:srgbClr>
                      </a:outerShdw>
                    </a:effectLst>
                  </a:rPr>
                  <a:t>=</a:t>
                </a:r>
                <a:r>
                  <a:rPr lang="zh-TW" altLang="en-US" sz="1600" b="1" dirty="0">
                    <a:effectLst>
                      <a:outerShdw blurRad="38100" dist="38100" dir="2700000" algn="tl">
                        <a:srgbClr val="000000">
                          <a:alpha val="43137"/>
                        </a:srgbClr>
                      </a:outerShdw>
                    </a:effectLst>
                  </a:rPr>
                  <a:t> </a:t>
                </a:r>
                <a14:m>
                  <m:oMath xmlns:m="http://schemas.openxmlformats.org/officeDocument/2006/math">
                    <m:sSub>
                      <m:sSubPr>
                        <m:ctrlPr>
                          <a:rPr lang="en-US" altLang="zh-TW" sz="1600" i="1">
                            <a:latin typeface="Cambria Math" panose="02040503050406030204" pitchFamily="18" charset="0"/>
                          </a:rPr>
                        </m:ctrlPr>
                      </m:sSubPr>
                      <m:e>
                        <m:r>
                          <a:rPr lang="en-US" altLang="zh-TW" sz="1600" i="1">
                            <a:latin typeface="Cambria Math" panose="02040503050406030204" pitchFamily="18" charset="0"/>
                          </a:rPr>
                          <m:t>𝐴𝐶𝐶</m:t>
                        </m:r>
                      </m:e>
                      <m:sub>
                        <m:r>
                          <a:rPr lang="en-US" altLang="zh-TW" sz="1600" i="1">
                            <a:latin typeface="Cambria Math" panose="02040503050406030204" pitchFamily="18" charset="0"/>
                          </a:rPr>
                          <m:t>𝑖𝑛𝑓</m:t>
                        </m:r>
                        <m:r>
                          <a:rPr lang="en-US" altLang="zh-TW" sz="1600" i="1">
                            <a:latin typeface="Cambria Math" panose="02040503050406030204" pitchFamily="18" charset="0"/>
                          </a:rPr>
                          <m:t>0+</m:t>
                        </m:r>
                        <m:r>
                          <a:rPr lang="en-US" altLang="zh-TW" sz="1600" i="1">
                            <a:latin typeface="Cambria Math" panose="02040503050406030204" pitchFamily="18" charset="0"/>
                          </a:rPr>
                          <m:t>𝑎𝑐𝑡𝑖𝑜𝑛</m:t>
                        </m:r>
                      </m:sub>
                    </m:sSub>
                    <m:r>
                      <a:rPr lang="en-US" altLang="zh-TW" sz="1600" i="1">
                        <a:latin typeface="Cambria Math" panose="02040503050406030204" pitchFamily="18" charset="0"/>
                      </a:rPr>
                      <m:t> </m:t>
                    </m:r>
                  </m:oMath>
                </a14:m>
                <a:r>
                  <a:rPr lang="en-US" altLang="zh-TW" sz="1600" b="1" dirty="0">
                    <a:effectLst>
                      <a:outerShdw blurRad="38100" dist="38100" dir="2700000" algn="tl">
                        <a:srgbClr val="000000">
                          <a:alpha val="43137"/>
                        </a:srgbClr>
                      </a:outerShdw>
                    </a:effectLst>
                  </a:rPr>
                  <a:t>&gt;</a:t>
                </a:r>
                <a:r>
                  <a:rPr lang="zh-TW" altLang="en-US" sz="1600" b="1" dirty="0">
                    <a:effectLst>
                      <a:outerShdw blurRad="38100" dist="38100" dir="2700000" algn="tl">
                        <a:srgbClr val="000000">
                          <a:alpha val="43137"/>
                        </a:srgbClr>
                      </a:outerShdw>
                    </a:effectLst>
                  </a:rPr>
                  <a:t> </a:t>
                </a:r>
                <a14:m>
                  <m:oMath xmlns:m="http://schemas.openxmlformats.org/officeDocument/2006/math">
                    <m:sSub>
                      <m:sSubPr>
                        <m:ctrlPr>
                          <a:rPr lang="en-US" altLang="zh-TW" sz="1600" i="1" smtClean="0">
                            <a:latin typeface="Cambria Math" panose="02040503050406030204" pitchFamily="18" charset="0"/>
                          </a:rPr>
                        </m:ctrlPr>
                      </m:sSubPr>
                      <m:e>
                        <m:r>
                          <a:rPr lang="en-US" altLang="zh-TW" sz="1600" b="0" i="1" smtClean="0">
                            <a:latin typeface="Cambria Math" panose="02040503050406030204" pitchFamily="18" charset="0"/>
                          </a:rPr>
                          <m:t>𝐴𝐶𝐶</m:t>
                        </m:r>
                      </m:e>
                      <m:sub>
                        <m:r>
                          <a:rPr lang="en-US" altLang="zh-TW" sz="1600" b="0" i="1" smtClean="0">
                            <a:latin typeface="Cambria Math" panose="02040503050406030204" pitchFamily="18" charset="0"/>
                          </a:rPr>
                          <m:t>𝑎𝑐𝑡𝑖𝑜𝑛</m:t>
                        </m:r>
                      </m:sub>
                    </m:sSub>
                  </m:oMath>
                </a14:m>
                <a:endParaRPr lang="zh-TW" altLang="en-US" dirty="0"/>
              </a:p>
            </p:txBody>
          </p:sp>
        </mc:Choice>
        <mc:Fallback xmlns="">
          <p:sp>
            <p:nvSpPr>
              <p:cNvPr id="2" name="文字方塊 1">
                <a:extLst>
                  <a:ext uri="{FF2B5EF4-FFF2-40B4-BE49-F238E27FC236}">
                    <a16:creationId xmlns:a16="http://schemas.microsoft.com/office/drawing/2014/main" id="{1A3F9257-3676-4C79-A828-E6491E242A9E}"/>
                  </a:ext>
                </a:extLst>
              </p:cNvPr>
              <p:cNvSpPr txBox="1">
                <a:spLocks noRot="1" noChangeAspect="1" noMove="1" noResize="1" noEditPoints="1" noAdjustHandles="1" noChangeArrowheads="1" noChangeShapeType="1" noTextEdit="1"/>
              </p:cNvSpPr>
              <p:nvPr/>
            </p:nvSpPr>
            <p:spPr>
              <a:xfrm>
                <a:off x="5512584" y="3651349"/>
                <a:ext cx="3925644" cy="604524"/>
              </a:xfrm>
              <a:prstGeom prst="rect">
                <a:avLst/>
              </a:prstGeom>
              <a:blipFill>
                <a:blip r:embed="rId5"/>
                <a:stretch>
                  <a:fillRect l="-776" t="-4040" b="-1313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081338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4-3</a:t>
            </a:r>
            <a:r>
              <a:rPr lang="zh-TW" altLang="en-US" dirty="0">
                <a:solidFill>
                  <a:schemeClr val="bg1"/>
                </a:solidFill>
                <a:latin typeface="Franklin Gothic Book" panose="020B0503020102020204"/>
                <a:ea typeface="微軟正黑體" panose="020B0604030504040204" pitchFamily="34" charset="-120"/>
              </a:rPr>
              <a:t> </a:t>
            </a:r>
            <a:r>
              <a:rPr lang="zh-TW" altLang="en-US" dirty="0"/>
              <a:t>可接受性</a:t>
            </a:r>
            <a:r>
              <a:rPr lang="en-US" altLang="zh-TW" dirty="0"/>
              <a:t>(1/2)</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20" name="內容版面配置區 2">
            <a:extLst>
              <a:ext uri="{FF2B5EF4-FFF2-40B4-BE49-F238E27FC236}">
                <a16:creationId xmlns:a16="http://schemas.microsoft.com/office/drawing/2014/main" id="{6436B1A9-BC85-400F-A7DA-E59507526A71}"/>
              </a:ext>
            </a:extLst>
          </p:cNvPr>
          <p:cNvSpPr txBox="1">
            <a:spLocks/>
          </p:cNvSpPr>
          <p:nvPr/>
        </p:nvSpPr>
        <p:spPr>
          <a:xfrm>
            <a:off x="293683" y="1442178"/>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b="1" dirty="0">
                <a:effectLst>
                  <a:outerShdw blurRad="38100" dist="38100" dir="2700000" algn="tl">
                    <a:srgbClr val="000000">
                      <a:alpha val="43137"/>
                    </a:srgbClr>
                  </a:outerShdw>
                </a:effectLst>
              </a:rPr>
              <a:t>駕駛</a:t>
            </a:r>
            <a:r>
              <a:rPr lang="zh-TW"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目標</a:t>
            </a:r>
            <a:r>
              <a:rPr lang="zh-TW" altLang="en-US" dirty="0">
                <a:solidFill>
                  <a:schemeClr val="tx1"/>
                </a:solidFill>
                <a:latin typeface="微軟正黑體" panose="020B0604030504040204" pitchFamily="34" charset="-120"/>
                <a:ea typeface="微軟正黑體" panose="020B0604030504040204" pitchFamily="34" charset="-120"/>
              </a:rPr>
              <a:t>對</a:t>
            </a:r>
            <a:r>
              <a:rPr lang="zh-TW"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可接受性</a:t>
            </a:r>
            <a:r>
              <a:rPr lang="zh-TW" altLang="en-US" dirty="0">
                <a:solidFill>
                  <a:schemeClr val="tx1"/>
                </a:solidFill>
                <a:latin typeface="微軟正黑體" panose="020B0604030504040204" pitchFamily="34" charset="-120"/>
                <a:ea typeface="微軟正黑體" panose="020B0604030504040204" pitchFamily="34" charset="-120"/>
              </a:rPr>
              <a:t>的主效果顯著，</a:t>
            </a:r>
            <a:r>
              <a:rPr lang="en-US" altLang="zh-TW" dirty="0">
                <a:latin typeface="微軟正黑體" panose="020B0604030504040204" pitchFamily="34" charset="-120"/>
                <a:ea typeface="微軟正黑體" panose="020B0604030504040204" pitchFamily="34" charset="-120"/>
              </a:rPr>
              <a:t> F(1, 55) = 8.88, p &lt; .01</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自動化水準</a:t>
            </a:r>
            <a:r>
              <a:rPr lang="zh-TW" altLang="en-US" dirty="0">
                <a:solidFill>
                  <a:schemeClr val="tx1"/>
                </a:solidFill>
                <a:latin typeface="微軟正黑體" panose="020B0604030504040204" pitchFamily="34" charset="-120"/>
                <a:ea typeface="微軟正黑體" panose="020B0604030504040204" pitchFamily="34" charset="-120"/>
              </a:rPr>
              <a:t>對</a:t>
            </a:r>
            <a:r>
              <a:rPr lang="zh-TW"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可接受性</a:t>
            </a:r>
            <a:r>
              <a:rPr lang="zh-TW" altLang="en-US" dirty="0">
                <a:solidFill>
                  <a:schemeClr val="tx1"/>
                </a:solidFill>
                <a:latin typeface="微軟正黑體" panose="020B0604030504040204" pitchFamily="34" charset="-120"/>
                <a:ea typeface="微軟正黑體" panose="020B0604030504040204" pitchFamily="34" charset="-120"/>
              </a:rPr>
              <a:t>的主效果不顯著，</a:t>
            </a:r>
            <a:r>
              <a:rPr lang="en-US" altLang="zh-TW" dirty="0">
                <a:solidFill>
                  <a:schemeClr val="tx1"/>
                </a:solidFill>
                <a:latin typeface="微軟正黑體" panose="020B0604030504040204" pitchFamily="34" charset="-120"/>
                <a:ea typeface="微軟正黑體" panose="020B0604030504040204" pitchFamily="34" charset="-120"/>
              </a:rPr>
              <a:t>p&gt;0.05</a:t>
            </a:r>
            <a:r>
              <a:rPr lang="zh-TW" altLang="en-US" dirty="0">
                <a:solidFill>
                  <a:schemeClr val="tx1"/>
                </a:solidFill>
                <a:latin typeface="微軟正黑體" panose="020B0604030504040204" pitchFamily="34" charset="-120"/>
                <a:ea typeface="微軟正黑體" panose="020B0604030504040204" pitchFamily="34" charset="-120"/>
              </a:rPr>
              <a:t>。</a:t>
            </a:r>
          </a:p>
        </p:txBody>
      </p:sp>
      <p:pic>
        <p:nvPicPr>
          <p:cNvPr id="21" name="圖片 20">
            <a:extLst>
              <a:ext uri="{FF2B5EF4-FFF2-40B4-BE49-F238E27FC236}">
                <a16:creationId xmlns:a16="http://schemas.microsoft.com/office/drawing/2014/main" id="{0126A75A-0D60-4CD5-8C4E-5868BD08F0D8}"/>
              </a:ext>
            </a:extLst>
          </p:cNvPr>
          <p:cNvPicPr>
            <a:picLocks noChangeAspect="1"/>
          </p:cNvPicPr>
          <p:nvPr/>
        </p:nvPicPr>
        <p:blipFill>
          <a:blip r:embed="rId3"/>
          <a:stretch>
            <a:fillRect/>
          </a:stretch>
        </p:blipFill>
        <p:spPr>
          <a:xfrm>
            <a:off x="2067486" y="2808254"/>
            <a:ext cx="2504514" cy="2111649"/>
          </a:xfrm>
          <a:prstGeom prst="rect">
            <a:avLst/>
          </a:prstGeom>
        </p:spPr>
      </p:pic>
    </p:spTree>
    <p:extLst>
      <p:ext uri="{BB962C8B-B14F-4D97-AF65-F5344CB8AC3E}">
        <p14:creationId xmlns:p14="http://schemas.microsoft.com/office/powerpoint/2010/main" val="4021081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微軟正黑體" panose="020B0604030504040204" pitchFamily="34" charset="-120"/>
                <a:ea typeface="微軟正黑體" panose="020B0604030504040204" pitchFamily="34" charset="-120"/>
              </a:rPr>
              <a:t>4-3</a:t>
            </a:r>
            <a:r>
              <a:rPr lang="zh-TW" altLang="en-US" dirty="0">
                <a:solidFill>
                  <a:schemeClr val="bg1"/>
                </a:solidFill>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可接受性</a:t>
            </a:r>
            <a:r>
              <a:rPr lang="en-US" altLang="zh-TW" dirty="0">
                <a:latin typeface="微軟正黑體" panose="020B0604030504040204" pitchFamily="34" charset="-120"/>
                <a:ea typeface="微軟正黑體" panose="020B0604030504040204" pitchFamily="34" charset="-120"/>
              </a:rPr>
              <a:t>(2/2)</a:t>
            </a:r>
            <a:endParaRPr dirty="0">
              <a:solidFill>
                <a:schemeClr val="bg1"/>
              </a:solidFill>
              <a:latin typeface="微軟正黑體" panose="020B0604030504040204" pitchFamily="34" charset="-120"/>
              <a:ea typeface="微軟正黑體" panose="020B0604030504040204" pitchFamily="34" charset="-120"/>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mc:AlternateContent xmlns:mc="http://schemas.openxmlformats.org/markup-compatibility/2006" xmlns:a14="http://schemas.microsoft.com/office/drawing/2010/main">
        <mc:Choice Requires="a14">
          <p:sp>
            <p:nvSpPr>
              <p:cNvPr id="20" name="內容版面配置區 2">
                <a:extLst>
                  <a:ext uri="{FF2B5EF4-FFF2-40B4-BE49-F238E27FC236}">
                    <a16:creationId xmlns:a16="http://schemas.microsoft.com/office/drawing/2014/main" id="{6436B1A9-BC85-400F-A7DA-E59507526A71}"/>
                  </a:ext>
                </a:extLst>
              </p:cNvPr>
              <p:cNvSpPr txBox="1">
                <a:spLocks/>
              </p:cNvSpPr>
              <p:nvPr/>
            </p:nvSpPr>
            <p:spPr>
              <a:xfrm>
                <a:off x="293683" y="1442178"/>
                <a:ext cx="8556633"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𝐴𝐶𝐶</m:t>
                        </m:r>
                      </m:e>
                      <m:sub>
                        <m:r>
                          <a:rPr lang="en-US" altLang="zh-TW" i="1">
                            <a:latin typeface="Cambria Math" panose="02040503050406030204" pitchFamily="18" charset="0"/>
                          </a:rPr>
                          <m:t>𝑖𝑛𝑓</m:t>
                        </m:r>
                        <m:r>
                          <a:rPr lang="en-US" altLang="zh-TW" i="1">
                            <a:latin typeface="Cambria Math" panose="02040503050406030204" pitchFamily="18" charset="0"/>
                          </a:rPr>
                          <m:t>0+</m:t>
                        </m:r>
                        <m:r>
                          <a:rPr lang="en-US" altLang="zh-TW" i="1">
                            <a:latin typeface="Cambria Math" panose="02040503050406030204" pitchFamily="18" charset="0"/>
                          </a:rPr>
                          <m:t>𝑎𝑐𝑡𝑖𝑜𝑛</m:t>
                        </m:r>
                      </m:sub>
                    </m:sSub>
                  </m:oMath>
                </a14:m>
                <a:r>
                  <a:rPr lang="zh-TW" altLang="en-US" dirty="0">
                    <a:latin typeface="微軟正黑體" panose="020B0604030504040204" pitchFamily="34" charset="-120"/>
                    <a:ea typeface="微軟正黑體" panose="020B0604030504040204" pitchFamily="34" charset="-120"/>
                  </a:rPr>
                  <a:t>的可接受性高於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𝐴𝐶𝐶</m:t>
                        </m:r>
                      </m:e>
                      <m:sub>
                        <m:r>
                          <a:rPr lang="en-US" altLang="zh-TW" b="0" i="1" smtClean="0">
                            <a:latin typeface="Cambria Math" panose="02040503050406030204" pitchFamily="18" charset="0"/>
                          </a:rPr>
                          <m:t>𝑎𝑐𝑡𝑖𝑜𝑛</m:t>
                        </m:r>
                      </m:sub>
                    </m:sSub>
                    <m:r>
                      <a:rPr lang="zh-TW" altLang="en-US" i="1">
                        <a:latin typeface="Cambria Math" panose="02040503050406030204" pitchFamily="18" charset="0"/>
                      </a:rPr>
                      <m:t>，</m:t>
                    </m:r>
                  </m:oMath>
                </a14:m>
                <a:r>
                  <a:rPr lang="en-US" altLang="zh-TW" dirty="0">
                    <a:latin typeface="微軟正黑體" panose="020B0604030504040204" pitchFamily="34" charset="-120"/>
                    <a:ea typeface="微軟正黑體" panose="020B0604030504040204" pitchFamily="34" charset="-120"/>
                  </a:rPr>
                  <a:t>F(1, 55) = 13.67</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p &lt; .01</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endParaRPr lang="zh-TW" altLang="en-US" dirty="0">
                  <a:solidFill>
                    <a:schemeClr val="tx1"/>
                  </a:solidFill>
                  <a:latin typeface="微軟正黑體" panose="020B0604030504040204" pitchFamily="34" charset="-120"/>
                  <a:ea typeface="微軟正黑體" panose="020B0604030504040204" pitchFamily="34" charset="-120"/>
                </a:endParaRPr>
              </a:p>
            </p:txBody>
          </p:sp>
        </mc:Choice>
        <mc:Fallback xmlns="">
          <p:sp>
            <p:nvSpPr>
              <p:cNvPr id="20" name="內容版面配置區 2">
                <a:extLst>
                  <a:ext uri="{FF2B5EF4-FFF2-40B4-BE49-F238E27FC236}">
                    <a16:creationId xmlns:a16="http://schemas.microsoft.com/office/drawing/2014/main" id="{6436B1A9-BC85-400F-A7DA-E59507526A71}"/>
                  </a:ext>
                </a:extLst>
              </p:cNvPr>
              <p:cNvSpPr txBox="1">
                <a:spLocks noRot="1" noChangeAspect="1" noMove="1" noResize="1" noEditPoints="1" noAdjustHandles="1" noChangeArrowheads="1" noChangeShapeType="1" noTextEdit="1"/>
              </p:cNvSpPr>
              <p:nvPr/>
            </p:nvSpPr>
            <p:spPr>
              <a:xfrm>
                <a:off x="293683" y="1442178"/>
                <a:ext cx="8556633" cy="3194322"/>
              </a:xfrm>
              <a:prstGeom prst="rect">
                <a:avLst/>
              </a:prstGeom>
              <a:blipFill>
                <a:blip r:embed="rId3"/>
                <a:stretch>
                  <a:fillRect r="-427"/>
                </a:stretch>
              </a:blipFill>
              <a:ln>
                <a:noFill/>
              </a:ln>
            </p:spPr>
            <p:txBody>
              <a:bodyPr/>
              <a:lstStyle/>
              <a:p>
                <a:r>
                  <a:rPr lang="zh-TW" altLang="en-US">
                    <a:noFill/>
                  </a:rPr>
                  <a:t> </a:t>
                </a:r>
              </a:p>
            </p:txBody>
          </p:sp>
        </mc:Fallback>
      </mc:AlternateContent>
      <p:pic>
        <p:nvPicPr>
          <p:cNvPr id="21" name="圖片 20">
            <a:extLst>
              <a:ext uri="{FF2B5EF4-FFF2-40B4-BE49-F238E27FC236}">
                <a16:creationId xmlns:a16="http://schemas.microsoft.com/office/drawing/2014/main" id="{66AF9A6E-62B0-4D6B-98A9-CA4C8FCB3325}"/>
              </a:ext>
            </a:extLst>
          </p:cNvPr>
          <p:cNvPicPr>
            <a:picLocks noChangeAspect="1"/>
          </p:cNvPicPr>
          <p:nvPr/>
        </p:nvPicPr>
        <p:blipFill rotWithShape="1">
          <a:blip r:embed="rId4"/>
          <a:srcRect b="28985"/>
          <a:stretch/>
        </p:blipFill>
        <p:spPr>
          <a:xfrm>
            <a:off x="602724" y="2338547"/>
            <a:ext cx="4397539" cy="2581356"/>
          </a:xfrm>
          <a:prstGeom prst="rect">
            <a:avLst/>
          </a:prstGeom>
        </p:spPr>
      </p:pic>
      <mc:AlternateContent xmlns:mc="http://schemas.openxmlformats.org/markup-compatibility/2006" xmlns:a14="http://schemas.microsoft.com/office/drawing/2010/main">
        <mc:Choice Requires="a14">
          <p:sp>
            <p:nvSpPr>
              <p:cNvPr id="2" name="文字方塊 1">
                <a:extLst>
                  <a:ext uri="{FF2B5EF4-FFF2-40B4-BE49-F238E27FC236}">
                    <a16:creationId xmlns:a16="http://schemas.microsoft.com/office/drawing/2014/main" id="{45F91444-D6EB-4A06-8F81-5E78312C2787}"/>
                  </a:ext>
                </a:extLst>
              </p:cNvPr>
              <p:cNvSpPr txBox="1"/>
              <p:nvPr/>
            </p:nvSpPr>
            <p:spPr>
              <a:xfrm>
                <a:off x="4780343" y="2893683"/>
                <a:ext cx="4069973" cy="1267078"/>
              </a:xfrm>
              <a:prstGeom prst="rect">
                <a:avLst/>
              </a:prstGeom>
              <a:noFill/>
            </p:spPr>
            <p:txBody>
              <a:bodyPr wrap="square" rtlCol="0">
                <a:spAutoFit/>
              </a:bodyPr>
              <a:lstStyle/>
              <a:p>
                <a:r>
                  <a:rPr lang="zh-TW" altLang="en-US" sz="1800" dirty="0">
                    <a:latin typeface="微軟正黑體" panose="020B0604030504040204" pitchFamily="34" charset="-120"/>
                    <a:ea typeface="微軟正黑體" panose="020B0604030504040204" pitchFamily="34" charset="-120"/>
                  </a:rPr>
                  <a:t>可接受性</a:t>
                </a:r>
                <a:r>
                  <a:rPr lang="en-US" altLang="zh-TW" sz="1800" dirty="0">
                    <a:latin typeface="微軟正黑體" panose="020B0604030504040204" pitchFamily="34" charset="-120"/>
                    <a:ea typeface="微軟正黑體" panose="020B0604030504040204" pitchFamily="34" charset="-120"/>
                  </a:rPr>
                  <a:t>:</a:t>
                </a:r>
              </a:p>
              <a:p>
                <a:pPr marL="342900" indent="-342900">
                  <a:buFont typeface="+mj-lt"/>
                  <a:buAutoNum type="arabicPeriod"/>
                </a:pPr>
                <a14:m>
                  <m:oMath xmlns:m="http://schemas.openxmlformats.org/officeDocument/2006/math">
                    <m:sSub>
                      <m:sSubPr>
                        <m:ctrlPr>
                          <a:rPr lang="en-US" altLang="zh-TW" sz="1800" i="1" smtClean="0">
                            <a:latin typeface="Cambria Math" panose="02040503050406030204" pitchFamily="18" charset="0"/>
                          </a:rPr>
                        </m:ctrlPr>
                      </m:sSubPr>
                      <m:e>
                        <m:r>
                          <a:rPr lang="en-US" altLang="zh-TW" sz="1800" i="1">
                            <a:latin typeface="Cambria Math" panose="02040503050406030204" pitchFamily="18" charset="0"/>
                          </a:rPr>
                          <m:t>𝐴𝐶𝐶</m:t>
                        </m:r>
                      </m:e>
                      <m:sub>
                        <m:r>
                          <a:rPr lang="en-US" altLang="zh-TW" sz="1800" i="1">
                            <a:latin typeface="Cambria Math" panose="02040503050406030204" pitchFamily="18" charset="0"/>
                          </a:rPr>
                          <m:t>𝑖𝑛𝑓</m:t>
                        </m:r>
                        <m:r>
                          <a:rPr lang="en-US" altLang="zh-TW" sz="1800" i="1">
                            <a:latin typeface="Cambria Math" panose="02040503050406030204" pitchFamily="18" charset="0"/>
                          </a:rPr>
                          <m:t>0+</m:t>
                        </m:r>
                        <m:r>
                          <a:rPr lang="en-US" altLang="zh-TW" sz="1800" i="1">
                            <a:latin typeface="Cambria Math" panose="02040503050406030204" pitchFamily="18" charset="0"/>
                          </a:rPr>
                          <m:t>𝑎𝑐𝑡𝑖𝑜𝑛</m:t>
                        </m:r>
                      </m:sub>
                    </m:sSub>
                    <m:r>
                      <a:rPr lang="en-US" altLang="zh-TW" sz="1800" i="1">
                        <a:latin typeface="Cambria Math" panose="02040503050406030204" pitchFamily="18" charset="0"/>
                      </a:rPr>
                      <m:t> </m:t>
                    </m:r>
                  </m:oMath>
                </a14:m>
                <a:r>
                  <a:rPr lang="en-US" altLang="zh-TW" sz="1800" dirty="0">
                    <a:latin typeface="微軟正黑體" panose="020B0604030504040204" pitchFamily="34" charset="-120"/>
                    <a:ea typeface="微軟正黑體" panose="020B0604030504040204" pitchFamily="34" charset="-120"/>
                  </a:rPr>
                  <a:t>&gt;</a:t>
                </a:r>
                <a:r>
                  <a:rPr lang="zh-TW" altLang="en-US" sz="1800" dirty="0">
                    <a:latin typeface="微軟正黑體" panose="020B0604030504040204" pitchFamily="34" charset="-120"/>
                    <a:ea typeface="微軟正黑體" panose="020B0604030504040204" pitchFamily="34" charset="-120"/>
                  </a:rPr>
                  <a:t> </a:t>
                </a:r>
                <a14:m>
                  <m:oMath xmlns:m="http://schemas.openxmlformats.org/officeDocument/2006/math">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𝐴𝐶𝐶</m:t>
                        </m:r>
                      </m:e>
                      <m:sub>
                        <m:r>
                          <a:rPr lang="en-US" altLang="zh-TW" sz="1800" i="1">
                            <a:latin typeface="Cambria Math" panose="02040503050406030204" pitchFamily="18" charset="0"/>
                          </a:rPr>
                          <m:t>𝑎𝑐𝑡𝑖𝑜𝑛</m:t>
                        </m:r>
                      </m:sub>
                    </m:sSub>
                  </m:oMath>
                </a14:m>
                <a:endParaRPr lang="en-US" altLang="zh-TW" sz="1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42900" indent="-342900">
                  <a:buFont typeface="+mj-lt"/>
                  <a:buAutoNum type="arabicPeriod"/>
                </a:pPr>
                <a14:m>
                  <m:oMath xmlns:m="http://schemas.openxmlformats.org/officeDocument/2006/math">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𝐴𝐶𝐶</m:t>
                        </m:r>
                      </m:e>
                      <m:sub>
                        <m:r>
                          <a:rPr lang="en-US" altLang="zh-TW" sz="1800" i="1">
                            <a:latin typeface="Cambria Math" panose="02040503050406030204" pitchFamily="18" charset="0"/>
                          </a:rPr>
                          <m:t>𝑖𝑛𝑓</m:t>
                        </m:r>
                        <m:r>
                          <a:rPr lang="en-US" altLang="zh-TW" sz="1800" i="1">
                            <a:latin typeface="Cambria Math" panose="02040503050406030204" pitchFamily="18" charset="0"/>
                          </a:rPr>
                          <m:t>0+</m:t>
                        </m:r>
                        <m:r>
                          <a:rPr lang="en-US" altLang="zh-TW" sz="1800" i="1">
                            <a:latin typeface="Cambria Math" panose="02040503050406030204" pitchFamily="18" charset="0"/>
                          </a:rPr>
                          <m:t>𝑎𝑐𝑡𝑖𝑜𝑛</m:t>
                        </m:r>
                      </m:sub>
                    </m:sSub>
                    <m:r>
                      <a:rPr lang="en-US" altLang="zh-TW" sz="1800" i="1">
                        <a:latin typeface="Cambria Math" panose="02040503050406030204" pitchFamily="18" charset="0"/>
                      </a:rPr>
                      <m:t> </m:t>
                    </m:r>
                  </m:oMath>
                </a14:m>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 </a:t>
                </a:r>
                <a14:m>
                  <m:oMath xmlns:m="http://schemas.openxmlformats.org/officeDocument/2006/math">
                    <m:sSub>
                      <m:sSubPr>
                        <m:ctrlPr>
                          <a:rPr lang="en-US" altLang="zh-TW" sz="1800" i="1" smtClean="0">
                            <a:latin typeface="Cambria Math" panose="02040503050406030204" pitchFamily="18" charset="0"/>
                          </a:rPr>
                        </m:ctrlPr>
                      </m:sSubPr>
                      <m:e>
                        <m:r>
                          <a:rPr lang="en-US" altLang="zh-TW" sz="1800" i="1">
                            <a:latin typeface="Cambria Math" panose="02040503050406030204" pitchFamily="18" charset="0"/>
                          </a:rPr>
                          <m:t>𝐴𝐶𝐶</m:t>
                        </m:r>
                      </m:e>
                      <m:sub>
                        <m:r>
                          <a:rPr lang="en-US" altLang="zh-TW" sz="1800" i="1">
                            <a:latin typeface="Cambria Math" panose="02040503050406030204" pitchFamily="18" charset="0"/>
                          </a:rPr>
                          <m:t>𝑖𝑛𝑓𝑜</m:t>
                        </m:r>
                      </m:sub>
                    </m:sSub>
                  </m:oMath>
                </a14:m>
                <a:r>
                  <a:rPr lang="zh-TW" altLang="en-US" sz="1800" dirty="0">
                    <a:latin typeface="微軟正黑體" panose="020B0604030504040204" pitchFamily="34" charset="-120"/>
                    <a:ea typeface="微軟正黑體" panose="020B0604030504040204" pitchFamily="34" charset="-120"/>
                  </a:rPr>
                  <a:t> </a:t>
                </a:r>
                <a:endParaRPr lang="en-US" altLang="zh-TW" sz="1800" dirty="0">
                  <a:latin typeface="微軟正黑體" panose="020B0604030504040204" pitchFamily="34" charset="-120"/>
                  <a:ea typeface="微軟正黑體" panose="020B0604030504040204" pitchFamily="34" charset="-120"/>
                </a:endParaRPr>
              </a:p>
              <a:p>
                <a:pPr marL="342900" indent="-342900">
                  <a:buFont typeface="+mj-lt"/>
                  <a:buAutoNum type="arabicPeriod"/>
                </a:pPr>
                <a14:m>
                  <m:oMath xmlns:m="http://schemas.openxmlformats.org/officeDocument/2006/math">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𝐴𝐶𝐶</m:t>
                        </m:r>
                      </m:e>
                      <m:sub>
                        <m:r>
                          <a:rPr lang="en-US" altLang="zh-TW" sz="1800" i="1">
                            <a:latin typeface="Cambria Math" panose="02040503050406030204" pitchFamily="18" charset="0"/>
                          </a:rPr>
                          <m:t>𝑎𝑐𝑡𝑖𝑜𝑛</m:t>
                        </m:r>
                      </m:sub>
                    </m:sSub>
                  </m:oMath>
                </a14:m>
                <a:r>
                  <a:rPr lang="zh-TW" altLang="en-US" sz="1800" dirty="0">
                    <a:latin typeface="微軟正黑體" panose="020B0604030504040204" pitchFamily="34" charset="-120"/>
                    <a:ea typeface="微軟正黑體" panose="020B0604030504040204" pitchFamily="34" charset="-120"/>
                  </a:rPr>
                  <a:t> </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 </a:t>
                </a:r>
                <a14:m>
                  <m:oMath xmlns:m="http://schemas.openxmlformats.org/officeDocument/2006/math">
                    <m:sSub>
                      <m:sSubPr>
                        <m:ctrlPr>
                          <a:rPr lang="en-US" altLang="zh-TW" sz="1800" i="1" smtClean="0">
                            <a:latin typeface="Cambria Math" panose="02040503050406030204" pitchFamily="18" charset="0"/>
                          </a:rPr>
                        </m:ctrlPr>
                      </m:sSubPr>
                      <m:e>
                        <m:r>
                          <a:rPr lang="en-US" altLang="zh-TW" sz="1800" i="1">
                            <a:latin typeface="Cambria Math" panose="02040503050406030204" pitchFamily="18" charset="0"/>
                          </a:rPr>
                          <m:t>𝐴𝐶𝐶</m:t>
                        </m:r>
                      </m:e>
                      <m:sub>
                        <m:r>
                          <a:rPr lang="en-US" altLang="zh-TW" sz="1800" i="1">
                            <a:latin typeface="Cambria Math" panose="02040503050406030204" pitchFamily="18" charset="0"/>
                          </a:rPr>
                          <m:t>𝑖𝑛𝑓𝑜</m:t>
                        </m:r>
                      </m:sub>
                    </m:sSub>
                  </m:oMath>
                </a14:m>
                <a:r>
                  <a:rPr lang="zh-TW" altLang="en-US" sz="1800" b="1" dirty="0">
                    <a:effectLst>
                      <a:outerShdw blurRad="38100" dist="38100" dir="2700000" algn="tl">
                        <a:srgbClr val="000000">
                          <a:alpha val="43137"/>
                        </a:srgbClr>
                      </a:outerShdw>
                    </a:effectLst>
                  </a:rPr>
                  <a:t> </a:t>
                </a:r>
                <a:endParaRPr lang="zh-TW" altLang="en-US" sz="1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mc:Choice>
        <mc:Fallback xmlns="">
          <p:sp>
            <p:nvSpPr>
              <p:cNvPr id="2" name="文字方塊 1">
                <a:extLst>
                  <a:ext uri="{FF2B5EF4-FFF2-40B4-BE49-F238E27FC236}">
                    <a16:creationId xmlns:a16="http://schemas.microsoft.com/office/drawing/2014/main" id="{45F91444-D6EB-4A06-8F81-5E78312C2787}"/>
                  </a:ext>
                </a:extLst>
              </p:cNvPr>
              <p:cNvSpPr txBox="1">
                <a:spLocks noRot="1" noChangeAspect="1" noMove="1" noResize="1" noEditPoints="1" noAdjustHandles="1" noChangeArrowheads="1" noChangeShapeType="1" noTextEdit="1"/>
              </p:cNvSpPr>
              <p:nvPr/>
            </p:nvSpPr>
            <p:spPr>
              <a:xfrm>
                <a:off x="4780343" y="2893683"/>
                <a:ext cx="4069973" cy="1267078"/>
              </a:xfrm>
              <a:prstGeom prst="rect">
                <a:avLst/>
              </a:prstGeom>
              <a:blipFill>
                <a:blip r:embed="rId5"/>
                <a:stretch>
                  <a:fillRect l="-1198" t="-2885" b="-480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247722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dist"/>
            <a:r>
              <a:rPr lang="zh-TW" altLang="en-US" dirty="0">
                <a:cs typeface="+mn-ea"/>
                <a:sym typeface="+mn-lt"/>
              </a:rPr>
              <a:t>背景動機及目的</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1</a:t>
            </a:r>
            <a:endParaRPr sz="3000" b="1">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A8328064-37FD-405F-AEA8-2D33809A5E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微軟正黑體" panose="020B0604030504040204" pitchFamily="34" charset="-120"/>
                <a:ea typeface="微軟正黑體" panose="020B0604030504040204" pitchFamily="34" charset="-120"/>
              </a:rPr>
              <a:t>4-4</a:t>
            </a:r>
            <a:r>
              <a:rPr lang="zh-TW" altLang="en-US" dirty="0">
                <a:solidFill>
                  <a:schemeClr val="bg1"/>
                </a:solidFill>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中介分析</a:t>
            </a:r>
            <a:endParaRPr dirty="0">
              <a:solidFill>
                <a:schemeClr val="bg1"/>
              </a:solidFill>
              <a:latin typeface="微軟正黑體" panose="020B0604030504040204" pitchFamily="34" charset="-120"/>
              <a:ea typeface="微軟正黑體" panose="020B0604030504040204" pitchFamily="34" charset="-120"/>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20" name="內容版面配置區 2">
            <a:extLst>
              <a:ext uri="{FF2B5EF4-FFF2-40B4-BE49-F238E27FC236}">
                <a16:creationId xmlns:a16="http://schemas.microsoft.com/office/drawing/2014/main" id="{6436B1A9-BC85-400F-A7DA-E59507526A71}"/>
              </a:ext>
            </a:extLst>
          </p:cNvPr>
          <p:cNvSpPr txBox="1">
            <a:spLocks/>
          </p:cNvSpPr>
          <p:nvPr/>
        </p:nvSpPr>
        <p:spPr>
          <a:xfrm>
            <a:off x="293683" y="1442178"/>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solidFill>
                  <a:schemeClr val="tx1"/>
                </a:solidFill>
                <a:latin typeface="微軟正黑體" panose="020B0604030504040204" pitchFamily="34" charset="-120"/>
                <a:ea typeface="微軟正黑體" panose="020B0604030504040204" pitchFamily="34" charset="-120"/>
              </a:rPr>
              <a:t>可信度具有中介效果</a:t>
            </a:r>
          </a:p>
        </p:txBody>
      </p:sp>
      <p:pic>
        <p:nvPicPr>
          <p:cNvPr id="21" name="圖片 20">
            <a:extLst>
              <a:ext uri="{FF2B5EF4-FFF2-40B4-BE49-F238E27FC236}">
                <a16:creationId xmlns:a16="http://schemas.microsoft.com/office/drawing/2014/main" id="{9B31494A-A54B-4909-8CEB-0EE807A83461}"/>
              </a:ext>
            </a:extLst>
          </p:cNvPr>
          <p:cNvPicPr>
            <a:picLocks noChangeAspect="1"/>
          </p:cNvPicPr>
          <p:nvPr/>
        </p:nvPicPr>
        <p:blipFill>
          <a:blip r:embed="rId3"/>
          <a:stretch>
            <a:fillRect/>
          </a:stretch>
        </p:blipFill>
        <p:spPr>
          <a:xfrm>
            <a:off x="719794" y="2170481"/>
            <a:ext cx="3596547" cy="2157928"/>
          </a:xfrm>
          <a:prstGeom prst="rect">
            <a:avLst/>
          </a:prstGeom>
        </p:spPr>
      </p:pic>
      <p:pic>
        <p:nvPicPr>
          <p:cNvPr id="22" name="圖片 21">
            <a:extLst>
              <a:ext uri="{FF2B5EF4-FFF2-40B4-BE49-F238E27FC236}">
                <a16:creationId xmlns:a16="http://schemas.microsoft.com/office/drawing/2014/main" id="{B00218C1-52BA-4A35-85B6-3A59EF0FF335}"/>
              </a:ext>
            </a:extLst>
          </p:cNvPr>
          <p:cNvPicPr>
            <a:picLocks noChangeAspect="1"/>
          </p:cNvPicPr>
          <p:nvPr/>
        </p:nvPicPr>
        <p:blipFill>
          <a:blip r:embed="rId4"/>
          <a:stretch>
            <a:fillRect/>
          </a:stretch>
        </p:blipFill>
        <p:spPr>
          <a:xfrm>
            <a:off x="4742452" y="2069230"/>
            <a:ext cx="3878211" cy="2271025"/>
          </a:xfrm>
          <a:prstGeom prst="rect">
            <a:avLst/>
          </a:prstGeom>
        </p:spPr>
      </p:pic>
    </p:spTree>
    <p:extLst>
      <p:ext uri="{BB962C8B-B14F-4D97-AF65-F5344CB8AC3E}">
        <p14:creationId xmlns:p14="http://schemas.microsoft.com/office/powerpoint/2010/main" val="3407522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結果與討論</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5</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0C6DAFE9-77BC-4039-9882-E40CDA15C5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3935566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20" name="內容版面配置區 2">
            <a:extLst>
              <a:ext uri="{FF2B5EF4-FFF2-40B4-BE49-F238E27FC236}">
                <a16:creationId xmlns:a16="http://schemas.microsoft.com/office/drawing/2014/main" id="{36DE0368-88A3-4E10-B042-B476C487AFA9}"/>
              </a:ext>
            </a:extLst>
          </p:cNvPr>
          <p:cNvSpPr txBox="1">
            <a:spLocks/>
          </p:cNvSpPr>
          <p:nvPr/>
        </p:nvSpPr>
        <p:spPr>
          <a:xfrm>
            <a:off x="293683" y="1416005"/>
            <a:ext cx="7692849"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假設</a:t>
            </a:r>
            <a:r>
              <a:rPr lang="en-US" altLang="zh-TW" dirty="0"/>
              <a:t>1:</a:t>
            </a:r>
            <a:r>
              <a:rPr lang="zh-TW" altLang="en-US" dirty="0"/>
              <a:t>共享目標的 </a:t>
            </a:r>
            <a:r>
              <a:rPr lang="en-US" altLang="zh-TW" dirty="0"/>
              <a:t>ACC </a:t>
            </a:r>
            <a:r>
              <a:rPr lang="zh-TW" altLang="en-US" dirty="0"/>
              <a:t>比不共享目標的 </a:t>
            </a:r>
            <a:r>
              <a:rPr lang="en-US" altLang="zh-TW" dirty="0"/>
              <a:t>ACC </a:t>
            </a:r>
            <a:r>
              <a:rPr lang="zh-TW" altLang="en-US" dirty="0"/>
              <a:t>更值得信賴和接受。</a:t>
            </a:r>
            <a:endParaRPr lang="en-US" altLang="zh-TW" dirty="0"/>
          </a:p>
          <a:p>
            <a:r>
              <a:rPr lang="zh-TW" altLang="en-US" dirty="0"/>
              <a:t>假設</a:t>
            </a:r>
            <a:r>
              <a:rPr lang="en-US" altLang="zh-TW" dirty="0"/>
              <a:t>2:ACC </a:t>
            </a:r>
            <a:r>
              <a:rPr lang="zh-TW" altLang="en-US" dirty="0"/>
              <a:t>的自動化水準會影響 </a:t>
            </a:r>
            <a:r>
              <a:rPr lang="en-US" altLang="zh-TW" dirty="0"/>
              <a:t>ACC </a:t>
            </a:r>
            <a:r>
              <a:rPr lang="zh-TW" altLang="en-US" dirty="0"/>
              <a:t>的可信度和可接受性。</a:t>
            </a:r>
            <a:endParaRPr lang="en-US" altLang="zh-TW" dirty="0"/>
          </a:p>
          <a:p>
            <a:r>
              <a:rPr lang="zh-TW" altLang="en-US" dirty="0"/>
              <a:t>假設</a:t>
            </a:r>
            <a:r>
              <a:rPr lang="en-US" altLang="zh-TW" dirty="0"/>
              <a:t>3:</a:t>
            </a:r>
            <a:r>
              <a:rPr lang="zh-TW" altLang="en-US" dirty="0"/>
              <a:t>可信度能夠有中介駕駛目標和自動化水平對 </a:t>
            </a:r>
            <a:r>
              <a:rPr lang="en-US" altLang="zh-TW" dirty="0"/>
              <a:t>ACC </a:t>
            </a:r>
            <a:r>
              <a:rPr lang="zh-TW" altLang="en-US" dirty="0"/>
              <a:t>可接受性的影響。</a:t>
            </a:r>
            <a:endParaRPr lang="zh-TW" altLang="en-US"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633E200F-2A0C-4DC2-BA51-53CA7271E716}"/>
              </a:ext>
            </a:extLst>
          </p:cNvPr>
          <p:cNvSpPr txBox="1"/>
          <p:nvPr/>
        </p:nvSpPr>
        <p:spPr>
          <a:xfrm>
            <a:off x="1973483" y="3653917"/>
            <a:ext cx="4901878" cy="646331"/>
          </a:xfrm>
          <a:prstGeom prst="rect">
            <a:avLst/>
          </a:prstGeom>
          <a:noFill/>
          <a:ln>
            <a:solidFill>
              <a:schemeClr val="tx1"/>
            </a:solidFill>
            <a:prstDash val="lgDash"/>
          </a:ln>
        </p:spPr>
        <p:txBody>
          <a:bodyPr wrap="square">
            <a:spAutoFit/>
          </a:bodyPr>
          <a:lstStyle/>
          <a:p>
            <a:r>
              <a:rPr lang="en-US" altLang="zh-TW" sz="1800" dirty="0"/>
              <a:t>ACC</a:t>
            </a:r>
            <a:r>
              <a:rPr lang="zh-TW" altLang="en-US" sz="1800" dirty="0"/>
              <a:t>會產生不確定性和風險也可能出錯，透過分享使用者的目標來提高可信度是可行的方法。 </a:t>
            </a:r>
          </a:p>
        </p:txBody>
      </p:sp>
    </p:spTree>
    <p:extLst>
      <p:ext uri="{BB962C8B-B14F-4D97-AF65-F5344CB8AC3E}">
        <p14:creationId xmlns:p14="http://schemas.microsoft.com/office/powerpoint/2010/main" val="2826512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4" name="Google Shape;524;p33"/>
          <p:cNvSpPr txBox="1">
            <a:spLocks noGrp="1"/>
          </p:cNvSpPr>
          <p:nvPr>
            <p:ph type="ctrTitle" idx="4294967295"/>
          </p:nvPr>
        </p:nvSpPr>
        <p:spPr>
          <a:xfrm>
            <a:off x="1275150" y="2364400"/>
            <a:ext cx="65937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accent5"/>
                </a:solidFill>
              </a:rPr>
              <a:t>THANKS!</a:t>
            </a:r>
            <a:endParaRPr sz="6000">
              <a:solidFill>
                <a:schemeClr val="accent5"/>
              </a:solidFill>
            </a:endParaRPr>
          </a:p>
        </p:txBody>
      </p:sp>
      <p:sp>
        <p:nvSpPr>
          <p:cNvPr id="525" name="Google Shape;525;p33"/>
          <p:cNvSpPr txBox="1">
            <a:spLocks noGrp="1"/>
          </p:cNvSpPr>
          <p:nvPr>
            <p:ph type="subTitle" idx="4294967295"/>
          </p:nvPr>
        </p:nvSpPr>
        <p:spPr>
          <a:xfrm>
            <a:off x="1275150" y="3230000"/>
            <a:ext cx="6593700" cy="13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t>Any questions?</a:t>
            </a:r>
            <a:endParaRPr sz="2000" b="1" dirty="0"/>
          </a:p>
        </p:txBody>
      </p:sp>
      <p:grpSp>
        <p:nvGrpSpPr>
          <p:cNvPr id="526" name="Google Shape;526;p33"/>
          <p:cNvGrpSpPr/>
          <p:nvPr/>
        </p:nvGrpSpPr>
        <p:grpSpPr>
          <a:xfrm>
            <a:off x="3996210" y="966817"/>
            <a:ext cx="1197664" cy="1126777"/>
            <a:chOff x="5972700" y="2330200"/>
            <a:chExt cx="411625" cy="387275"/>
          </a:xfrm>
        </p:grpSpPr>
        <p:sp>
          <p:nvSpPr>
            <p:cNvPr id="527" name="Google Shape;527;p3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投影片編號版面配置區 2">
            <a:extLst>
              <a:ext uri="{FF2B5EF4-FFF2-40B4-BE49-F238E27FC236}">
                <a16:creationId xmlns:a16="http://schemas.microsoft.com/office/drawing/2014/main" id="{26A23437-4017-4517-BECA-5F247F393C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20" name="內容版面配置區 2">
            <a:extLst>
              <a:ext uri="{FF2B5EF4-FFF2-40B4-BE49-F238E27FC236}">
                <a16:creationId xmlns:a16="http://schemas.microsoft.com/office/drawing/2014/main" id="{2730CE52-1A23-4C96-9649-CAE5932C1DA8}"/>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t>2010 </a:t>
            </a:r>
            <a:r>
              <a:rPr lang="zh-TW" altLang="en-US" dirty="0"/>
              <a:t>年</a:t>
            </a:r>
            <a:r>
              <a:rPr lang="en-US" altLang="zh-TW" dirty="0"/>
              <a:t>Google </a:t>
            </a:r>
            <a:r>
              <a:rPr lang="zh-TW" altLang="en-US" dirty="0"/>
              <a:t>進行了不需要駕駛的全自動汽車實驗，而這些實驗車已經在真實道路上與其他人為控制的汽車一起自動駕駛了 </a:t>
            </a:r>
            <a:r>
              <a:rPr lang="en-US" altLang="zh-TW" dirty="0"/>
              <a:t>140,000 </a:t>
            </a:r>
            <a:r>
              <a:rPr lang="zh-TW" altLang="en-US" dirty="0"/>
              <a:t>英里 </a:t>
            </a:r>
            <a:r>
              <a:rPr lang="en-US" altLang="zh-TW" dirty="0"/>
              <a:t>(</a:t>
            </a:r>
            <a:r>
              <a:rPr lang="en-US" altLang="zh-TW" dirty="0" err="1"/>
              <a:t>Markhof</a:t>
            </a:r>
            <a:r>
              <a:rPr lang="en-US" altLang="zh-TW" dirty="0"/>
              <a:t>,</a:t>
            </a:r>
            <a:r>
              <a:rPr lang="zh-TW" altLang="en-US" dirty="0"/>
              <a:t> </a:t>
            </a:r>
            <a:r>
              <a:rPr lang="en-US" altLang="zh-TW" dirty="0"/>
              <a:t>2010 )</a:t>
            </a:r>
            <a:r>
              <a:rPr lang="zh-TW" altLang="en-US" dirty="0"/>
              <a:t>。</a:t>
            </a:r>
            <a:endParaRPr lang="en-US" altLang="zh-TW" dirty="0"/>
          </a:p>
          <a:p>
            <a:r>
              <a:rPr lang="zh-TW" altLang="en-US" dirty="0"/>
              <a:t>當汽車接管了駕駛任務時，人類是否會接受系統是目前重大的議題 </a:t>
            </a:r>
            <a:r>
              <a:rPr lang="en-US" altLang="zh-TW" dirty="0"/>
              <a:t>(Lewandowsky et al., 2000 )</a:t>
            </a:r>
            <a:r>
              <a:rPr lang="zh-TW" altLang="en-US" dirty="0"/>
              <a:t>。</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22997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1-2</a:t>
            </a:r>
            <a:r>
              <a:rPr lang="zh-TW" altLang="en-US" dirty="0"/>
              <a:t> 目的</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20" name="內容版面配置區 2">
            <a:extLst>
              <a:ext uri="{FF2B5EF4-FFF2-40B4-BE49-F238E27FC236}">
                <a16:creationId xmlns:a16="http://schemas.microsoft.com/office/drawing/2014/main" id="{2730CE52-1A23-4C96-9649-CAE5932C1DA8}"/>
              </a:ext>
            </a:extLst>
          </p:cNvPr>
          <p:cNvSpPr txBox="1">
            <a:spLocks/>
          </p:cNvSpPr>
          <p:nvPr/>
        </p:nvSpPr>
        <p:spPr>
          <a:xfrm>
            <a:off x="293683" y="1416005"/>
            <a:ext cx="7773871"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智能系統的自動化水準是否影響這些系統的可信度和可接受性。</a:t>
            </a:r>
            <a:endParaRPr lang="en-US" altLang="zh-TW" dirty="0"/>
          </a:p>
          <a:p>
            <a:r>
              <a:rPr lang="zh-TW" altLang="en-US" dirty="0"/>
              <a:t>本研究有</a:t>
            </a:r>
            <a:r>
              <a:rPr lang="en-US" altLang="zh-TW" dirty="0"/>
              <a:t>3</a:t>
            </a:r>
            <a:r>
              <a:rPr lang="zh-TW" altLang="en-US" dirty="0"/>
              <a:t>個假設</a:t>
            </a:r>
            <a:r>
              <a:rPr lang="en-US" altLang="zh-TW" dirty="0"/>
              <a:t>:</a:t>
            </a:r>
          </a:p>
          <a:p>
            <a:pPr marL="558800" indent="-457200">
              <a:buFont typeface="+mj-lt"/>
              <a:buAutoNum type="arabicPeriod"/>
            </a:pPr>
            <a:r>
              <a:rPr lang="zh-TW" altLang="en-US" sz="1600" dirty="0"/>
              <a:t>目標</a:t>
            </a:r>
            <a:r>
              <a:rPr lang="en-US" altLang="zh-TW" sz="1600" dirty="0"/>
              <a:t>(goals)</a:t>
            </a:r>
            <a:r>
              <a:rPr lang="zh-TW" altLang="en-US" sz="1600" dirty="0"/>
              <a:t>相似性導致 </a:t>
            </a:r>
            <a:r>
              <a:rPr lang="en-US" altLang="zh-TW" sz="1600" dirty="0"/>
              <a:t>ACC </a:t>
            </a:r>
            <a:r>
              <a:rPr lang="zh-TW" altLang="en-US" sz="1600" dirty="0"/>
              <a:t>的可信度和可接受性增加。</a:t>
            </a:r>
            <a:endParaRPr lang="en-US" altLang="zh-TW" sz="1600" dirty="0"/>
          </a:p>
          <a:p>
            <a:pPr marL="558800" indent="-457200">
              <a:buFont typeface="+mj-lt"/>
              <a:buAutoNum type="arabicPeriod"/>
            </a:pPr>
            <a:r>
              <a:rPr lang="en-US" altLang="zh-TW" sz="1600" dirty="0"/>
              <a:t>ACC </a:t>
            </a:r>
            <a:r>
              <a:rPr lang="zh-TW" altLang="en-US" sz="1600" dirty="0"/>
              <a:t>的自動化水準會影響可信度</a:t>
            </a:r>
            <a:r>
              <a:rPr lang="en-US" altLang="zh-TW" sz="1600" dirty="0"/>
              <a:t>(trustworthiness)</a:t>
            </a:r>
            <a:r>
              <a:rPr lang="zh-TW" altLang="en-US" sz="1600" dirty="0"/>
              <a:t>和可接受性</a:t>
            </a:r>
            <a:r>
              <a:rPr lang="en-US" altLang="zh-TW" sz="1600" dirty="0"/>
              <a:t>(acceptability)</a:t>
            </a:r>
            <a:r>
              <a:rPr lang="zh-TW" altLang="en-US" sz="1600" dirty="0"/>
              <a:t>。</a:t>
            </a:r>
            <a:endParaRPr lang="en-US" altLang="zh-TW" sz="1600" dirty="0"/>
          </a:p>
          <a:p>
            <a:pPr marL="558800" indent="-457200">
              <a:buFont typeface="+mj-lt"/>
              <a:buAutoNum type="arabicPeriod"/>
            </a:pPr>
            <a:r>
              <a:rPr lang="zh-TW" altLang="en-US" sz="1600" dirty="0"/>
              <a:t>可信度</a:t>
            </a:r>
            <a:r>
              <a:rPr lang="en-US" altLang="zh-TW" sz="1600" dirty="0"/>
              <a:t>(trustworthiness)</a:t>
            </a:r>
            <a:r>
              <a:rPr lang="zh-TW" altLang="en-US" sz="1600" dirty="0"/>
              <a:t>調節共享駕駛目標和自動化水平對 </a:t>
            </a:r>
            <a:r>
              <a:rPr lang="en-US" altLang="zh-TW" sz="1600" dirty="0"/>
              <a:t>ACC </a:t>
            </a:r>
            <a:r>
              <a:rPr lang="zh-TW" altLang="en-US" sz="1600" dirty="0"/>
              <a:t>可接受性的影響。</a:t>
            </a: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87830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文獻探討</a:t>
            </a: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2</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6E2B1A88-F840-42DF-92CF-8480363334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544340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20" name="內容版面配置區 2">
            <a:extLst>
              <a:ext uri="{FF2B5EF4-FFF2-40B4-BE49-F238E27FC236}">
                <a16:creationId xmlns:a16="http://schemas.microsoft.com/office/drawing/2014/main" id="{7A85D324-F0EA-4719-BC2B-F6D29D389DF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t>Mayer</a:t>
            </a:r>
            <a:r>
              <a:rPr lang="zh-TW" altLang="en-US" dirty="0"/>
              <a:t>、</a:t>
            </a:r>
            <a:r>
              <a:rPr lang="en-US" altLang="zh-TW" dirty="0"/>
              <a:t>Davis </a:t>
            </a:r>
            <a:r>
              <a:rPr lang="zh-TW" altLang="en-US" dirty="0"/>
              <a:t>和 </a:t>
            </a:r>
            <a:r>
              <a:rPr lang="en-US" altLang="zh-TW" dirty="0" err="1"/>
              <a:t>Schoorman</a:t>
            </a:r>
            <a:r>
              <a:rPr lang="en-US" altLang="zh-TW" dirty="0"/>
              <a:t> (1995) </a:t>
            </a:r>
            <a:r>
              <a:rPr lang="zh-TW" altLang="en-US" dirty="0"/>
              <a:t>提出了廣泛接受的信任定義為</a:t>
            </a:r>
            <a:r>
              <a:rPr lang="en-US" altLang="zh-TW" dirty="0"/>
              <a:t>:</a:t>
            </a:r>
            <a:r>
              <a:rPr lang="zh-TW" altLang="en-US" dirty="0"/>
              <a:t>委託方願意接受另執行方執行重要的特定行動，而不管對方是否有能力監督或控制對方。</a:t>
            </a:r>
            <a:endParaRPr lang="en-US" altLang="zh-TW" dirty="0"/>
          </a:p>
          <a:p>
            <a:r>
              <a:rPr lang="zh-TW" altLang="en-US" dirty="0"/>
              <a:t>一般信任被視為一種人格特質，表明一個人總體上的信任程度</a:t>
            </a:r>
            <a:r>
              <a:rPr lang="en-US" altLang="zh-TW" dirty="0"/>
              <a:t>(Earle</a:t>
            </a:r>
            <a:r>
              <a:rPr lang="zh-TW" altLang="en-US" dirty="0"/>
              <a:t>、</a:t>
            </a:r>
            <a:r>
              <a:rPr lang="en-US" altLang="zh-TW" dirty="0"/>
              <a:t>Siegrist and </a:t>
            </a:r>
            <a:r>
              <a:rPr lang="en-US" altLang="zh-TW" dirty="0" err="1"/>
              <a:t>Gutscher</a:t>
            </a:r>
            <a:r>
              <a:rPr lang="en-US" altLang="zh-TW" dirty="0"/>
              <a:t>,</a:t>
            </a:r>
            <a:r>
              <a:rPr lang="zh-TW" altLang="en-US" dirty="0"/>
              <a:t> </a:t>
            </a:r>
            <a:r>
              <a:rPr lang="en-US" altLang="zh-TW" dirty="0"/>
              <a:t>2007)</a:t>
            </a:r>
            <a:r>
              <a:rPr lang="zh-TW" altLang="en-US" dirty="0"/>
              <a:t>。</a:t>
            </a:r>
            <a:endParaRPr lang="en-US" altLang="zh-TW" dirty="0"/>
          </a:p>
          <a:p>
            <a:r>
              <a:rPr lang="zh-TW" altLang="en-US" dirty="0"/>
              <a:t>在目前對智能系統的信任的研究中，使用社會信任理論來研究對智能係統的信任，以解釋人車實際互動前的信任。</a:t>
            </a:r>
          </a:p>
          <a:p>
            <a:endParaRPr lang="en-US" altLang="zh-TW"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20" name="內容版面配置區 2">
            <a:extLst>
              <a:ext uri="{FF2B5EF4-FFF2-40B4-BE49-F238E27FC236}">
                <a16:creationId xmlns:a16="http://schemas.microsoft.com/office/drawing/2014/main" id="{7A85D324-F0EA-4719-BC2B-F6D29D389DF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目前的研究集中在一個特定的智能係統：自適應巡航控制</a:t>
            </a:r>
            <a:r>
              <a:rPr lang="en-US" altLang="zh-TW" dirty="0"/>
              <a:t>(ACC)</a:t>
            </a:r>
            <a:r>
              <a:rPr lang="zh-TW" altLang="en-US" dirty="0"/>
              <a:t>系統。 該系統能夠以預設所需的行駛速度和跟隨前車的距離</a:t>
            </a:r>
            <a:r>
              <a:rPr lang="en-US" altLang="zh-TW" dirty="0"/>
              <a:t>(</a:t>
            </a:r>
            <a:r>
              <a:rPr lang="zh-TW" altLang="en-US" dirty="0"/>
              <a:t>以秒為單位</a:t>
            </a:r>
            <a:r>
              <a:rPr lang="en-US" altLang="zh-TW" dirty="0"/>
              <a:t>)</a:t>
            </a:r>
            <a:r>
              <a:rPr lang="zh-TW" altLang="en-US" dirty="0"/>
              <a:t>。 </a:t>
            </a:r>
            <a:endParaRPr lang="en-US" altLang="zh-TW" dirty="0"/>
          </a:p>
          <a:p>
            <a:r>
              <a:rPr lang="zh-TW" altLang="en-US" dirty="0"/>
              <a:t>因此研究將探討</a:t>
            </a:r>
            <a:r>
              <a:rPr lang="en-US" altLang="zh-TW" dirty="0"/>
              <a:t>ACC </a:t>
            </a:r>
            <a:r>
              <a:rPr lang="zh-TW" altLang="en-US" dirty="0"/>
              <a:t>的可信度和可接受性是否取決於其駕駛目標和自動化水準。</a:t>
            </a:r>
            <a:endParaRPr lang="en-US" altLang="zh-TW" dirty="0"/>
          </a:p>
          <a:p>
            <a:endParaRPr lang="zh-TW" altLang="en-US"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9733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t>方法</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3</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DC9448BC-4E7E-4BFF-AE6A-49CEBE9494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223727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3-1 </a:t>
            </a:r>
            <a:r>
              <a:rPr lang="zh-TW" altLang="en-US" dirty="0"/>
              <a:t>受測者</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2E7B75D4-A9E8-4223-8C79-84CE3FDEA2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20" name="內容版面配置區 2">
            <a:extLst>
              <a:ext uri="{FF2B5EF4-FFF2-40B4-BE49-F238E27FC236}">
                <a16:creationId xmlns:a16="http://schemas.microsoft.com/office/drawing/2014/main" id="{2612F13E-D78C-47E6-9181-1B598F3573A6}"/>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共有 </a:t>
            </a:r>
            <a:r>
              <a:rPr lang="en-US" altLang="zh-TW" dirty="0"/>
              <a:t>59 </a:t>
            </a:r>
            <a:r>
              <a:rPr lang="zh-TW" altLang="en-US" dirty="0"/>
              <a:t>名參與者</a:t>
            </a:r>
            <a:r>
              <a:rPr lang="en-US" altLang="zh-TW" dirty="0"/>
              <a:t>(23 </a:t>
            </a:r>
            <a:r>
              <a:rPr lang="zh-TW" altLang="en-US" dirty="0"/>
              <a:t>名女性和 </a:t>
            </a:r>
            <a:r>
              <a:rPr lang="en-US" altLang="zh-TW" dirty="0"/>
              <a:t>36 </a:t>
            </a:r>
            <a:r>
              <a:rPr lang="zh-TW" altLang="en-US" dirty="0"/>
              <a:t>名男性；年齡 </a:t>
            </a:r>
            <a:r>
              <a:rPr lang="en-US" altLang="zh-TW" dirty="0"/>
              <a:t>M = 27.8 </a:t>
            </a:r>
            <a:r>
              <a:rPr lang="zh-TW" altLang="en-US" dirty="0"/>
              <a:t>歲，</a:t>
            </a:r>
            <a:r>
              <a:rPr lang="en-US" altLang="zh-TW" dirty="0"/>
              <a:t>SD = 13.4)</a:t>
            </a:r>
            <a:r>
              <a:rPr lang="zh-TW" altLang="en-US" dirty="0"/>
              <a:t>被隨機分配到 </a:t>
            </a:r>
            <a:r>
              <a:rPr lang="en-US" altLang="zh-TW" dirty="0"/>
              <a:t>2</a:t>
            </a:r>
            <a:r>
              <a:rPr lang="zh-TW" altLang="en-US" dirty="0"/>
              <a:t>個組別</a:t>
            </a:r>
            <a:r>
              <a:rPr lang="en-US" altLang="zh-TW" dirty="0"/>
              <a:t>:</a:t>
            </a:r>
          </a:p>
          <a:p>
            <a:pPr lvl="1"/>
            <a:r>
              <a:rPr lang="zh-TW" altLang="en-US" sz="1600" dirty="0"/>
              <a:t>共享目標</a:t>
            </a:r>
            <a:r>
              <a:rPr lang="en-US" altLang="zh-TW" sz="1600" dirty="0"/>
              <a:t>(shared driving goals)</a:t>
            </a:r>
          </a:p>
          <a:p>
            <a:pPr lvl="1"/>
            <a:r>
              <a:rPr lang="zh-TW" altLang="en-US" sz="1600" dirty="0"/>
              <a:t>非共享目標</a:t>
            </a:r>
            <a:r>
              <a:rPr lang="en-US" altLang="zh-TW" sz="1600" dirty="0"/>
              <a:t>(unshared driving goals)</a:t>
            </a:r>
            <a:endParaRPr lang="zh-TW" altLang="en-US"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91366171"/>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TotalTime>
  <Words>1861</Words>
  <Application>Microsoft Office PowerPoint</Application>
  <PresentationFormat>如螢幕大小 (16:9)</PresentationFormat>
  <Paragraphs>168</Paragraphs>
  <Slides>23</Slides>
  <Notes>23</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23</vt:i4>
      </vt:variant>
    </vt:vector>
  </HeadingPairs>
  <TitlesOfParts>
    <vt:vector size="32" baseType="lpstr">
      <vt:lpstr>Arial</vt:lpstr>
      <vt:lpstr>Cambria Math</vt:lpstr>
      <vt:lpstr>Roboto Condensed Light</vt:lpstr>
      <vt:lpstr>Arvo</vt:lpstr>
      <vt:lpstr>Franklin Gothic Book</vt:lpstr>
      <vt:lpstr>細明體-ExtB</vt:lpstr>
      <vt:lpstr>微軟正黑體</vt:lpstr>
      <vt:lpstr>Roboto Condensed</vt:lpstr>
      <vt:lpstr>Salerio template</vt:lpstr>
      <vt:lpstr>信任智能係統: 共享駕駛目標並提供訊息以堤升對車輛的可信度和接受度</vt:lpstr>
      <vt:lpstr>背景動機及目的</vt:lpstr>
      <vt:lpstr>1-1 背景動機</vt:lpstr>
      <vt:lpstr>1-2 目的</vt:lpstr>
      <vt:lpstr>文獻探討</vt:lpstr>
      <vt:lpstr>2.相關文獻</vt:lpstr>
      <vt:lpstr>2.相關文獻</vt:lpstr>
      <vt:lpstr>方法</vt:lpstr>
      <vt:lpstr>3-1 受測者</vt:lpstr>
      <vt:lpstr>3-2 儀器設備</vt:lpstr>
      <vt:lpstr>3-3 受測者工作</vt:lpstr>
      <vt:lpstr>3-4 實驗設計</vt:lpstr>
      <vt:lpstr>3-5 實驗程序</vt:lpstr>
      <vt:lpstr>結果</vt:lpstr>
      <vt:lpstr>4-1 控制權</vt:lpstr>
      <vt:lpstr>4-2 可信度(1/2)</vt:lpstr>
      <vt:lpstr>4-2 可信度(2/2)</vt:lpstr>
      <vt:lpstr>4-3 可接受性(1/2)</vt:lpstr>
      <vt:lpstr>4-3 可接受性(2/2)</vt:lpstr>
      <vt:lpstr>4-4 中介分析</vt:lpstr>
      <vt:lpstr>結果與討論</vt:lpstr>
      <vt:lpstr>5. 結果與討論</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中文</dc:title>
  <dc:creator>陳善治</dc:creator>
  <cp:lastModifiedBy>善治 陳</cp:lastModifiedBy>
  <cp:revision>206</cp:revision>
  <dcterms:modified xsi:type="dcterms:W3CDTF">2023-03-02T06:45:50Z</dcterms:modified>
</cp:coreProperties>
</file>